
<file path=[Content_Types].xml><?xml version="1.0" encoding="utf-8"?>
<Types xmlns="http://schemas.openxmlformats.org/package/2006/content-types">
  <Default Extension="tiff" ContentType="image/tiff"/>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0"/>
  </p:notesMasterIdLst>
  <p:sldIdLst>
    <p:sldId id="859" r:id="rId3"/>
    <p:sldId id="1143" r:id="rId4"/>
    <p:sldId id="1144" r:id="rId5"/>
    <p:sldId id="1139" r:id="rId6"/>
    <p:sldId id="1140" r:id="rId7"/>
    <p:sldId id="1141" r:id="rId8"/>
    <p:sldId id="1142" r:id="rId9"/>
    <p:sldId id="1145" r:id="rId10"/>
    <p:sldId id="1146" r:id="rId11"/>
    <p:sldId id="1147" r:id="rId12"/>
    <p:sldId id="1148" r:id="rId13"/>
    <p:sldId id="1149" r:id="rId14"/>
    <p:sldId id="1150" r:id="rId15"/>
    <p:sldId id="1151" r:id="rId16"/>
    <p:sldId id="1152" r:id="rId17"/>
    <p:sldId id="1153" r:id="rId18"/>
    <p:sldId id="1154" r:id="rId19"/>
    <p:sldId id="1155" r:id="rId20"/>
    <p:sldId id="1156" r:id="rId21"/>
    <p:sldId id="1157" r:id="rId22"/>
    <p:sldId id="1158" r:id="rId23"/>
    <p:sldId id="1159" r:id="rId24"/>
    <p:sldId id="1160" r:id="rId25"/>
    <p:sldId id="1166" r:id="rId26"/>
    <p:sldId id="1161" r:id="rId27"/>
    <p:sldId id="1162" r:id="rId28"/>
    <p:sldId id="1163" r:id="rId29"/>
    <p:sldId id="1164" r:id="rId30"/>
    <p:sldId id="1165" r:id="rId31"/>
    <p:sldId id="1167" r:id="rId32"/>
    <p:sldId id="1168" r:id="rId33"/>
    <p:sldId id="1169" r:id="rId34"/>
    <p:sldId id="1170" r:id="rId35"/>
    <p:sldId id="1171" r:id="rId36"/>
    <p:sldId id="1172" r:id="rId37"/>
    <p:sldId id="1173" r:id="rId38"/>
    <p:sldId id="1174" r:id="rId39"/>
    <p:sldId id="1175" r:id="rId40"/>
    <p:sldId id="1176" r:id="rId41"/>
    <p:sldId id="1177" r:id="rId42"/>
    <p:sldId id="1178" r:id="rId43"/>
    <p:sldId id="1179" r:id="rId44"/>
    <p:sldId id="1180" r:id="rId45"/>
    <p:sldId id="1185" r:id="rId46"/>
    <p:sldId id="1181" r:id="rId47"/>
    <p:sldId id="1182" r:id="rId48"/>
    <p:sldId id="1183" r:id="rId49"/>
    <p:sldId id="1184" r:id="rId50"/>
    <p:sldId id="1186" r:id="rId51"/>
    <p:sldId id="1187" r:id="rId52"/>
    <p:sldId id="1188" r:id="rId53"/>
    <p:sldId id="1189" r:id="rId54"/>
    <p:sldId id="1190" r:id="rId55"/>
    <p:sldId id="1191" r:id="rId56"/>
    <p:sldId id="1192" r:id="rId57"/>
    <p:sldId id="1196" r:id="rId58"/>
    <p:sldId id="1193" r:id="rId59"/>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00AEEF"/>
    <a:srgbClr val="D8ECDD"/>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06" autoAdjust="0"/>
  </p:normalViewPr>
  <p:slideViewPr>
    <p:cSldViewPr showGuides="1">
      <p:cViewPr varScale="1">
        <p:scale>
          <a:sx n="111" d="100"/>
          <a:sy n="111" d="100"/>
        </p:scale>
        <p:origin x="456" y="126"/>
      </p:cViewPr>
      <p:guideLst>
        <p:guide orient="horz" pos="2160"/>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3" Type="http://schemas.openxmlformats.org/officeDocument/2006/relationships/tableStyles" Target="tableStyles.xml"/><Relationship Id="rId62" Type="http://schemas.openxmlformats.org/officeDocument/2006/relationships/viewProps" Target="viewProps.xml"/><Relationship Id="rId61" Type="http://schemas.openxmlformats.org/officeDocument/2006/relationships/presProps" Target="presProps.xml"/><Relationship Id="rId60" Type="http://schemas.openxmlformats.org/officeDocument/2006/relationships/notesMaster" Target="notesMasters/notesMaster1.xml"/><Relationship Id="rId6" Type="http://schemas.openxmlformats.org/officeDocument/2006/relationships/slide" Target="slides/slide4.xml"/><Relationship Id="rId59" Type="http://schemas.openxmlformats.org/officeDocument/2006/relationships/slide" Target="slides/slide57.xml"/><Relationship Id="rId58" Type="http://schemas.openxmlformats.org/officeDocument/2006/relationships/slide" Target="slides/slide56.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2" name="文本框 1"/>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实验班全程提优训练 高中</a:t>
            </a:r>
            <a:r>
              <a:rPr lang="zh-CN" altLang="en-US" sz="2000">
                <a:solidFill>
                  <a:prstClr val="black"/>
                </a:solidFill>
                <a:latin typeface="楷体" panose="02010609060101010101" pitchFamily="49" charset="-122"/>
                <a:ea typeface="楷体" panose="02010609060101010101" pitchFamily="49" charset="-122"/>
              </a:rPr>
              <a:t>化学 </a:t>
            </a:r>
            <a:r>
              <a:rPr lang="zh-CN" altLang="en-US" sz="2000" smtClean="0">
                <a:solidFill>
                  <a:prstClr val="black"/>
                </a:solidFill>
                <a:latin typeface="楷体" panose="02010609060101010101" pitchFamily="49" charset="-122"/>
                <a:ea typeface="楷体" panose="02010609060101010101" pitchFamily="49" charset="-122"/>
              </a:rPr>
              <a:t>必修</a:t>
            </a:r>
            <a:r>
              <a:rPr lang="en-US" altLang="zh-CN" sz="2000" smtClean="0">
                <a:solidFill>
                  <a:prstClr val="black"/>
                </a:solidFill>
                <a:latin typeface="楷体" panose="02010609060101010101" pitchFamily="49" charset="-122"/>
                <a:ea typeface="楷体" panose="02010609060101010101" pitchFamily="49" charset="-122"/>
              </a:rPr>
              <a:t> </a:t>
            </a:r>
            <a:r>
              <a:rPr lang="zh-CN" altLang="en-US" sz="2000" smtClean="0">
                <a:solidFill>
                  <a:prstClr val="black"/>
                </a:solidFill>
                <a:latin typeface="楷体" panose="02010609060101010101" pitchFamily="49" charset="-122"/>
                <a:ea typeface="楷体" panose="02010609060101010101" pitchFamily="49" charset="-122"/>
              </a:rPr>
              <a:t>第二册 </a:t>
            </a:r>
            <a:r>
              <a:rPr lang="en-US" altLang="zh-CN" sz="2000" dirty="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1.png"/><Relationship Id="rId1" Type="http://schemas.openxmlformats.org/officeDocument/2006/relationships/image" Target="../media/image20.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2.pn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4.png"/><Relationship Id="rId2" Type="http://schemas.openxmlformats.org/officeDocument/2006/relationships/image" Target="../media/image22.png"/><Relationship Id="rId1" Type="http://schemas.openxmlformats.org/officeDocument/2006/relationships/image" Target="../media/image23.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5.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8.png"/><Relationship Id="rId1"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9.png"/><Relationship Id="rId1" Type="http://schemas.openxmlformats.org/officeDocument/2006/relationships/image" Target="../media/image29.pn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image" Target="../media/image14.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4.png"/></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image" Target="../media/image14.png"/></Relationships>
</file>

<file path=ppt/slides/_rels/slide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4.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3.png"/><Relationship Id="rId1" Type="http://schemas.openxmlformats.org/officeDocument/2006/relationships/image" Target="../media/image3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9.png"/><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image" Target="../media/image36.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1.png"/><Relationship Id="rId1" Type="http://schemas.openxmlformats.org/officeDocument/2006/relationships/image" Target="../media/image40.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2.png"/></Relationships>
</file>

<file path=ppt/slides/_rels/slide2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image" Target="../media/image14.pn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7.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6.png"/><Relationship Id="rId1" Type="http://schemas.openxmlformats.org/officeDocument/2006/relationships/image" Target="../media/image45.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8.png"/><Relationship Id="rId1" Type="http://schemas.openxmlformats.org/officeDocument/2006/relationships/image" Target="../media/image47.png"/></Relationships>
</file>

<file path=ppt/slides/_rels/slide3.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image" Target="../media/image6.png"/></Relationships>
</file>

<file path=ppt/slides/_rels/slide30.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53.png"/><Relationship Id="rId4" Type="http://schemas.openxmlformats.org/officeDocument/2006/relationships/image" Target="../media/image52.png"/><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image" Target="../media/image49.pn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3.pn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4.pn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5.pn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6.png"/></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8.png"/><Relationship Id="rId1" Type="http://schemas.openxmlformats.org/officeDocument/2006/relationships/image" Target="../media/image57.png"/></Relationships>
</file>

<file path=ppt/slides/_rels/slide3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1.png"/><Relationship Id="rId2" Type="http://schemas.openxmlformats.org/officeDocument/2006/relationships/image" Target="../media/image60.png"/><Relationship Id="rId1" Type="http://schemas.openxmlformats.org/officeDocument/2006/relationships/image" Target="../media/image59.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7.png"/></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3.png"/><Relationship Id="rId1" Type="http://schemas.openxmlformats.org/officeDocument/2006/relationships/image" Target="../media/image61.png"/></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3.png"/><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slides/_rels/slide4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image" Target="../media/image62.png"/></Relationships>
</file>

<file path=ppt/slides/_rels/slide4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66.png"/><Relationship Id="rId3" Type="http://schemas.openxmlformats.org/officeDocument/2006/relationships/image" Target="../media/image63.png"/><Relationship Id="rId2" Type="http://schemas.openxmlformats.org/officeDocument/2006/relationships/image" Target="../media/image44.png"/><Relationship Id="rId1" Type="http://schemas.openxmlformats.org/officeDocument/2006/relationships/image" Target="../media/image65.png"/></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7.png"/></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8.png"/></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7.png"/></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9.png"/></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3.png"/></Relationships>
</file>

<file path=ppt/slides/_rels/slide47.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66.png"/><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image" Target="../media/image70.png"/></Relationships>
</file>

<file path=ppt/slides/_rels/slide4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66.png"/><Relationship Id="rId2" Type="http://schemas.openxmlformats.org/officeDocument/2006/relationships/image" Target="../media/image72.png"/><Relationship Id="rId1" Type="http://schemas.openxmlformats.org/officeDocument/2006/relationships/image" Target="../media/image70.png"/></Relationships>
</file>

<file path=ppt/slides/_rels/slide4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66.png"/><Relationship Id="rId2" Type="http://schemas.openxmlformats.org/officeDocument/2006/relationships/image" Target="../media/image72.png"/><Relationship Id="rId1" Type="http://schemas.openxmlformats.org/officeDocument/2006/relationships/image" Target="../media/image7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76.png"/><Relationship Id="rId4" Type="http://schemas.openxmlformats.org/officeDocument/2006/relationships/image" Target="../media/image75.png"/><Relationship Id="rId3" Type="http://schemas.openxmlformats.org/officeDocument/2006/relationships/image" Target="../media/image66.png"/><Relationship Id="rId2" Type="http://schemas.openxmlformats.org/officeDocument/2006/relationships/image" Target="../media/image72.png"/><Relationship Id="rId1" Type="http://schemas.openxmlformats.org/officeDocument/2006/relationships/image" Target="../media/image70.png"/></Relationships>
</file>

<file path=ppt/slides/_rels/slide5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66.png"/><Relationship Id="rId2" Type="http://schemas.openxmlformats.org/officeDocument/2006/relationships/image" Target="../media/image72.png"/><Relationship Id="rId1" Type="http://schemas.openxmlformats.org/officeDocument/2006/relationships/image" Target="../media/image70.png"/></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7.png"/></Relationships>
</file>

<file path=ppt/slides/_rels/slide5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79.jpeg"/><Relationship Id="rId2" Type="http://schemas.openxmlformats.org/officeDocument/2006/relationships/image" Target="../media/image78.jpeg"/><Relationship Id="rId1" Type="http://schemas.openxmlformats.org/officeDocument/2006/relationships/image" Target="../media/image77.png"/></Relationships>
</file>

<file path=ppt/slides/_rels/slide5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image" Target="../media/image14.png"/></Relationships>
</file>

<file path=ppt/slides/_rels/slide5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3.png"/><Relationship Id="rId1" Type="http://schemas.openxmlformats.org/officeDocument/2006/relationships/image" Target="../media/image82.png"/></Relationships>
</file>

<file path=ppt/slides/_rels/slide56.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82.png"/><Relationship Id="rId3" Type="http://schemas.openxmlformats.org/officeDocument/2006/relationships/image" Target="../media/image66.png"/><Relationship Id="rId2" Type="http://schemas.openxmlformats.org/officeDocument/2006/relationships/image" Target="../media/image44.png"/><Relationship Id="rId1" Type="http://schemas.openxmlformats.org/officeDocument/2006/relationships/image" Target="../media/image65.png"/></Relationships>
</file>

<file path=ppt/slides/_rels/slide5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7.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5.png"/><Relationship Id="rId1"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7.png"/><Relationship Id="rId1" Type="http://schemas.openxmlformats.org/officeDocument/2006/relationships/image" Target="../media/image1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10497"/>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0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第五章   化工生产中的重要非金属元素</a:t>
            </a:r>
            <a:endParaRPr lang="zh-CN" altLang="en-US" sz="50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第一节　硫及其化合物</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1932196"/>
              </a:xfrm>
            </p:spPr>
            <p:txBody>
              <a:bodyPr/>
              <a:lstStyle/>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与足量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溶液反应：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2NaOH</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1932196"/>
              </a:xfrm>
              <a:blipFill rotWithShape="1">
                <a:blip r:embed="rId1"/>
                <a:stretch>
                  <a:fillRect l="-2" t="-33" r="1" b="-15452"/>
                </a:stretch>
              </a:blipFill>
            </p:spPr>
            <p:txBody>
              <a:bodyPr/>
              <a:lstStyle/>
              <a:p>
                <a:r>
                  <a:rPr lang="zh-CN" altLang="en-US">
                    <a:noFill/>
                  </a:rPr>
                  <a:t> </a:t>
                </a:r>
              </a:p>
            </p:txBody>
          </p:sp>
        </mc:Fallback>
      </mc:AlternateContent>
      <p:pic>
        <p:nvPicPr>
          <p:cNvPr id="4" name="图片 3"/>
          <p:cNvPicPr>
            <a:picLocks noChangeAspect="1"/>
          </p:cNvPicPr>
          <p:nvPr/>
        </p:nvPicPr>
        <p:blipFill>
          <a:blip r:embed="rId2"/>
          <a:stretch>
            <a:fillRect/>
          </a:stretch>
        </p:blipFill>
        <p:spPr>
          <a:xfrm>
            <a:off x="4015600" y="908720"/>
            <a:ext cx="864096" cy="314951"/>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的用途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漂白纸浆、毛、丝等。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杀菌消毒。</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一种食品添加剂</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p:nvPr/>
        </p:nvSpPr>
        <p:spPr bwMode="auto">
          <a:xfrm>
            <a:off x="360854" y="3140968"/>
            <a:ext cx="11485848" cy="1200329"/>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有毒</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若残留量超标</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会对人体健康有害。要严格按照国家标准规定合理使用。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关键提醒.eps" descr="id:2147491500;FounderCES"/>
          <p:cNvPicPr/>
          <p:nvPr/>
        </p:nvPicPr>
        <p:blipFill>
          <a:blip r:embed="rId1"/>
          <a:stretch>
            <a:fillRect/>
          </a:stretch>
        </p:blipFill>
        <p:spPr>
          <a:xfrm>
            <a:off x="478582" y="3303568"/>
            <a:ext cx="1872208" cy="36953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187121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二氧化硫的实验室制备</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固体与约</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％的浓硫酸反应：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1871218"/>
              </a:xfrm>
              <a:blipFill rotWithShape="1">
                <a:blip r:embed="rId1"/>
                <a:stretch>
                  <a:fillRect l="-2" t="-34" r="1" b="-6421"/>
                </a:stretch>
              </a:blipFill>
            </p:spPr>
            <p:txBody>
              <a:bodyPr/>
              <a:lstStyle/>
              <a:p>
                <a:r>
                  <a:rPr lang="zh-CN" altLang="en-US">
                    <a:noFill/>
                  </a:rPr>
                  <a:t> </a:t>
                </a:r>
              </a:p>
            </p:txBody>
          </p:sp>
        </mc:Fallback>
      </mc:AlternateContent>
      <p:sp>
        <p:nvSpPr>
          <p:cNvPr id="5" name="内容占位符 1"/>
          <p:cNvSpPr txBox="1"/>
          <p:nvPr/>
        </p:nvSpPr>
        <p:spPr bwMode="auto">
          <a:xfrm>
            <a:off x="360854" y="2732727"/>
            <a:ext cx="11485848" cy="1684244"/>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约</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的浓硫酸而不用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98.3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的浓硫酸或稀硫酸的原因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98.3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的浓硫酸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因其含水量少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硫酸主要以分子形式存在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浓度很小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难以反应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若用稀硫酸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则含水量多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易溶于水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不利于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的收集。</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关键提醒.eps" descr="id:2147491500;FounderCES"/>
          <p:cNvPicPr/>
          <p:nvPr/>
        </p:nvPicPr>
        <p:blipFill>
          <a:blip r:embed="rId2"/>
          <a:stretch>
            <a:fillRect/>
          </a:stretch>
        </p:blipFill>
        <p:spPr>
          <a:xfrm>
            <a:off x="478582" y="2895327"/>
            <a:ext cx="1872208" cy="369538"/>
          </a:xfrm>
          <a:prstGeom prst="rect">
            <a:avLst/>
          </a:prstGeom>
        </p:spPr>
      </p:pic>
      <mc:AlternateContent xmlns:mc="http://schemas.openxmlformats.org/markup-compatibility/2006">
        <mc:Choice xmlns:a14="http://schemas.microsoft.com/office/drawing/2010/main" Requires="a14">
          <p:sp>
            <p:nvSpPr>
              <p:cNvPr id="7" name="内容占位符 1"/>
              <p:cNvSpPr txBox="1"/>
              <p:nvPr/>
            </p:nvSpPr>
            <p:spPr bwMode="auto">
              <a:xfrm>
                <a:off x="360854" y="4437112"/>
                <a:ext cx="11485848" cy="798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）铜与浓硫酸混合加热反应：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7" name="内容占位符 1"/>
              <p:cNvSpPr txBox="1">
                <a:spLocks noRot="1" noChangeAspect="1" noMove="1" noResize="1" noEditPoints="1" noAdjustHandles="1" noChangeArrowheads="1" noChangeShapeType="1" noTextEdit="1"/>
              </p:cNvSpPr>
              <p:nvPr/>
            </p:nvSpPr>
            <p:spPr bwMode="auto">
              <a:xfrm>
                <a:off x="360854" y="4437112"/>
                <a:ext cx="11485848" cy="798680"/>
              </a:xfrm>
              <a:prstGeom prst="rect">
                <a:avLst/>
              </a:prstGeom>
              <a:blipFill rotWithShape="1">
                <a:blip r:embed="rId3"/>
                <a:stretch>
                  <a:fillRect l="-2" t="-46" r="1" b="-1555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uiExpand="1" build="p"/>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862322"/>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三氧化硫</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）物理性质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熔点为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16.8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，沸点为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44.8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，在常温下为无色液体，在标准状况下为固体。</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a:t>
            </a:r>
            <a:endPar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是一种酸性氧化物，具有酸性氧化物的通性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4" name="表格 3"/>
              <p:cNvGraphicFramePr>
                <a:graphicFrameLocks noGrp="1"/>
              </p:cNvGraphicFramePr>
              <p:nvPr/>
            </p:nvGraphicFramePr>
            <p:xfrm>
              <a:off x="406574" y="3623461"/>
              <a:ext cx="11440128" cy="2541843"/>
            </p:xfrm>
            <a:graphic>
              <a:graphicData uri="http://schemas.openxmlformats.org/drawingml/2006/table">
                <a:tbl>
                  <a:tblPr firstRow="1" firstCol="1" bandRow="1"/>
                  <a:tblGrid>
                    <a:gridCol w="3317322"/>
                    <a:gridCol w="8122806"/>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化学方程式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与水反应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放出大量的热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与氧化钙反应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CaO</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与氢氧化钠溶液反应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2NaOH</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bl>
              </a:graphicData>
            </a:graphic>
          </p:graphicFrame>
        </mc:Choice>
        <mc:Fallback xmlns="">
          <p:graphicFrame>
            <p:nvGraphicFramePr>
              <p:cNvPr id="4" name="表格 3"/>
              <p:cNvGraphicFramePr>
                <a:graphicFrameLocks noGrp="1"/>
              </p:cNvGraphicFramePr>
              <p:nvPr/>
            </p:nvGraphicFramePr>
            <p:xfrm>
              <a:off x="406574" y="3623461"/>
              <a:ext cx="11440128" cy="2541843"/>
            </p:xfrm>
            <a:graphic>
              <a:graphicData uri="http://schemas.openxmlformats.org/drawingml/2006/table">
                <a:tbl>
                  <a:tblPr firstRow="1" firstCol="1" bandRow="1"/>
                  <a:tblGrid>
                    <a:gridCol w="3317322"/>
                    <a:gridCol w="8122806"/>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化学方程式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r>
                  <a:tr h="78803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与水反应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endParaRPr lang="zh-CN"/>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1"/>
                        </a:blipFill>
                      </a:tcPr>
                    </a:tc>
                  </a:tr>
                  <a:tr h="78803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与氧化钙反应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endParaRPr lang="zh-CN"/>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1"/>
                        </a:blipFill>
                      </a:tcPr>
                    </a:tc>
                  </a:tr>
                  <a:tr h="78803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与氢氧化钠溶液反应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endParaRPr lang="zh-CN"/>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1"/>
                        </a:blipFill>
                      </a:tcPr>
                    </a:tc>
                  </a:tr>
                </a:tbl>
              </a:graphicData>
            </a:graphic>
          </p:graphicFrame>
        </mc:Fallback>
      </mc:AlternateContent>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硫的氧化物的污染与治理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二氧化硫为大气的主要污染物之一</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78582" y="1999104"/>
          <a:ext cx="11368120" cy="1645920"/>
        </p:xfrm>
        <a:graphic>
          <a:graphicData uri="http://schemas.openxmlformats.org/drawingml/2006/table">
            <a:tbl>
              <a:tblPr firstRow="1" firstCol="1" bandRow="1"/>
              <a:tblGrid>
                <a:gridCol w="1314154"/>
                <a:gridCol w="10053966"/>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来源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化石燃料的燃烧及含硫矿石的冶炼</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危害</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污染大气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危害人体健康</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形成酸雨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防治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开发新能源</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燃煤脱硫</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处理工业废气</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bl>
          </a:graphicData>
        </a:graphic>
      </p:graphicFrame>
      <p:sp>
        <p:nvSpPr>
          <p:cNvPr id="4" name="内容占位符 1"/>
          <p:cNvSpPr txBox="1"/>
          <p:nvPr/>
        </p:nvSpPr>
        <p:spPr bwMode="auto">
          <a:xfrm>
            <a:off x="360854" y="386104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二氧化硫形成酸雨的过程：</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cy35-3a.jpg" descr="id:2147491530;FounderCES"/>
          <p:cNvPicPr/>
          <p:nvPr/>
        </p:nvPicPr>
        <p:blipFill>
          <a:blip r:embed="rId1"/>
          <a:stretch>
            <a:fillRect/>
          </a:stretch>
        </p:blipFill>
        <p:spPr>
          <a:xfrm>
            <a:off x="3502918" y="4638443"/>
            <a:ext cx="4320480" cy="1166821"/>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4455066"/>
          </a:xfrm>
        </p:spPr>
        <p:txBody>
          <a:bodyPr/>
          <a:lstStyle/>
          <a:p>
            <a:pPr hangingPunct="0">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硫</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酸</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硫酸的工业制备</a:t>
            </a:r>
            <a:endParaRPr lang="zh-CN"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）三种原料：硫黄或黄铁矿（</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）、空气、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98.3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％的浓硫酸</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cy35-4.jpg" descr="id:2147491544;FounderCES"/>
          <p:cNvPicPr/>
          <p:nvPr/>
        </p:nvPicPr>
        <p:blipFill>
          <a:blip r:embed="rId1"/>
          <a:stretch>
            <a:fillRect/>
          </a:stretch>
        </p:blipFill>
        <p:spPr>
          <a:xfrm>
            <a:off x="1529738" y="2276872"/>
            <a:ext cx="7881720" cy="1944216"/>
          </a:xfrm>
          <a:prstGeom prst="rect">
            <a:avLst/>
          </a:prstGeom>
        </p:spPr>
      </p:pic>
      <p:pic>
        <p:nvPicPr>
          <p:cNvPr id="8" name="知识点2.eps" descr="id:2147491537;FounderCES"/>
          <p:cNvPicPr/>
          <p:nvPr/>
        </p:nvPicPr>
        <p:blipFill>
          <a:blip r:embed="rId2"/>
          <a:stretch>
            <a:fillRect/>
          </a:stretch>
        </p:blipFill>
        <p:spPr>
          <a:xfrm>
            <a:off x="550590" y="908719"/>
            <a:ext cx="1353907" cy="360041"/>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060581"/>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）三个阶段</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二氧化硫的制取和净化：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4FeS</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高温</m:t>
                            </m:r>
                          </m:e>
                        </m:bar>
                      </m:num>
                      <m:den>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2Fe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zh-CN"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点燃</m:t>
                            </m:r>
                          </m:e>
                        </m:bar>
                      </m:num>
                      <m:den>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200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氧化成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三氧化硫的吸收和硫酸的生成：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060581"/>
              </a:xfrm>
              <a:blipFill rotWithShape="1">
                <a:blip r:embed="rId1"/>
                <a:stretch>
                  <a:fillRect l="-2" t="-21" r="1" b="17"/>
                </a:stretch>
              </a:blipFill>
            </p:spPr>
            <p:txBody>
              <a:bodyPr/>
              <a:lstStyle/>
              <a:p>
                <a:r>
                  <a:rPr lang="zh-CN" altLang="en-US">
                    <a:noFill/>
                  </a:rPr>
                  <a:t> </a:t>
                </a:r>
              </a:p>
            </p:txBody>
          </p:sp>
        </mc:Fallback>
      </mc:AlternateContent>
      <p:pic>
        <p:nvPicPr>
          <p:cNvPr id="3" name="图片 2"/>
          <p:cNvPicPr>
            <a:picLocks noChangeAspect="1"/>
          </p:cNvPicPr>
          <p:nvPr/>
        </p:nvPicPr>
        <p:blipFill>
          <a:blip r:embed="rId2"/>
          <a:stretch>
            <a:fillRect/>
          </a:stretch>
        </p:blipFill>
        <p:spPr>
          <a:xfrm>
            <a:off x="4459802" y="2348880"/>
            <a:ext cx="1203356" cy="806574"/>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982638" y="2014718"/>
            <a:ext cx="3168352" cy="342900"/>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533211"/>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硫酸的物理性质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纯净的硫酸是无色黏稠状液体，密度比水大，能与水以任意比混合，沸点高，难挥发，</a:t>
                </a:r>
                <a:r>
                  <a:rPr lang="zh-CN" altLang="zh-CN" b="1">
                    <a:latin typeface="Times New Roman" panose="02020603050405020304" pitchFamily="18" charset="0"/>
                    <a:ea typeface="宋体" panose="02010600030101010101" pitchFamily="2" charset="-122"/>
                    <a:cs typeface="Times New Roman" panose="02020603050405020304" pitchFamily="18" charset="0"/>
                  </a:rPr>
                  <a:t>溶解时可放出大量的热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稀硫酸的化学性质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二元强酸，其电离方程式为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稀硫酸符合酸的通性：</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533211"/>
              </a:xfrm>
              <a:blipFill rotWithShape="1">
                <a:blip r:embed="rId2"/>
                <a:stretch>
                  <a:fillRect l="-2" t="-18" r="1" b="-1220"/>
                </a:stretch>
              </a:blipFill>
            </p:spPr>
            <p:txBody>
              <a:bodyPr/>
              <a:lstStyle/>
              <a:p>
                <a:r>
                  <a:rPr lang="zh-CN" altLang="en-US">
                    <a:noFill/>
                  </a:rPr>
                  <a:t> </a:t>
                </a:r>
              </a:p>
            </p:txBody>
          </p:sp>
        </mc:Fallback>
      </mc:AlternateContent>
      <p:pic>
        <p:nvPicPr>
          <p:cNvPr id="3" name="cy35-4a.jpg" descr="id:2147491551;FounderCES"/>
          <p:cNvPicPr/>
          <p:nvPr/>
        </p:nvPicPr>
        <p:blipFill>
          <a:blip r:embed="rId3"/>
          <a:stretch>
            <a:fillRect/>
          </a:stretch>
        </p:blipFill>
        <p:spPr>
          <a:xfrm>
            <a:off x="3790950" y="3861048"/>
            <a:ext cx="3777402" cy="2620756"/>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2453808" y="2557722"/>
            <a:ext cx="973608" cy="342900"/>
          </a:xfrm>
          <a:prstGeom prst="rect">
            <a:avLst/>
          </a:prstGeom>
        </p:spPr>
      </p:pic>
      <p:pic>
        <p:nvPicPr>
          <p:cNvPr id="3" name="图片 2"/>
          <p:cNvPicPr>
            <a:picLocks noChangeAspect="1"/>
          </p:cNvPicPr>
          <p:nvPr/>
        </p:nvPicPr>
        <p:blipFill>
          <a:blip r:embed="rId1"/>
          <a:stretch>
            <a:fillRect/>
          </a:stretch>
        </p:blipFill>
        <p:spPr>
          <a:xfrm>
            <a:off x="2457302" y="1467532"/>
            <a:ext cx="973608" cy="342900"/>
          </a:xfrm>
          <a:prstGeom prst="rect">
            <a:avLst/>
          </a:prstGeom>
        </p:spPr>
      </p:pic>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浓硫酸的特性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）浓硫酸</a:t>
            </a:r>
            <a:r>
              <a:rPr lang="zh-CN" altLang="zh-CN" b="1">
                <a:latin typeface="Times New Roman" panose="02020603050405020304" pitchFamily="18" charset="0"/>
                <a:ea typeface="宋体" panose="02010600030101010101" pitchFamily="2" charset="-122"/>
                <a:cs typeface="Times New Roman" panose="02020603050405020304" pitchFamily="18" charset="0"/>
              </a:rPr>
              <a:t>的吸水性</a:t>
            </a:r>
            <a:endParaRPr lang="zh-CN" altLang="zh-CN" sz="105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latin typeface="Times New Roman" panose="02020603050405020304" pitchFamily="18" charset="0"/>
                <a:ea typeface="宋体" panose="02010600030101010101" pitchFamily="2" charset="-122"/>
                <a:cs typeface="Times New Roman" panose="02020603050405020304" pitchFamily="18" charset="0"/>
              </a:rPr>
              <a:t>浓硫酸能吸收存在于周围环境中的水分，常用作干燥剂。</a:t>
            </a:r>
            <a:endParaRPr lang="zh-CN" altLang="zh-CN" sz="105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latin typeface="Times New Roman" panose="02020603050405020304" pitchFamily="18" charset="0"/>
                <a:ea typeface="宋体" panose="02010600030101010101" pitchFamily="2" charset="-122"/>
                <a:cs typeface="Times New Roman" panose="02020603050405020304" pitchFamily="18" charset="0"/>
              </a:rPr>
              <a:t>（</a:t>
            </a:r>
            <a:r>
              <a:rPr lang="en-US" altLang="zh-CN" b="1">
                <a:latin typeface="Times New Roman" panose="02020603050405020304" pitchFamily="18" charset="0"/>
                <a:ea typeface="宋体" panose="02010600030101010101" pitchFamily="2" charset="-122"/>
                <a:cs typeface="Times New Roman" panose="02020603050405020304" pitchFamily="18" charset="0"/>
              </a:rPr>
              <a:t>2</a:t>
            </a:r>
            <a:r>
              <a:rPr lang="zh-CN" altLang="zh-CN" b="1">
                <a:latin typeface="Times New Roman" panose="02020603050405020304" pitchFamily="18" charset="0"/>
                <a:ea typeface="宋体" panose="02010600030101010101" pitchFamily="2" charset="-122"/>
                <a:cs typeface="Times New Roman" panose="02020603050405020304" pitchFamily="18" charset="0"/>
              </a:rPr>
              <a:t>）浓硫酸的脱水性</a:t>
            </a:r>
            <a:endParaRPr lang="zh-CN" altLang="zh-CN" sz="105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浓硫酸能将有机物中的氢和氧按水的组成比脱去。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黑面包</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实验：向蔗糖中加入浓硫酸，搅拌，可观察到蔗糖变黑，体积膨胀，变成疏松多孔的海绵状的炭，并放出有刺激性气味的气体。</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结论：浓硫酸具有脱水性和强氧化性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2287408" y="866922"/>
            <a:ext cx="1143502" cy="342900"/>
          </a:xfrm>
          <a:prstGeom prst="rect">
            <a:avLst/>
          </a:prstGeom>
        </p:spPr>
      </p:pic>
      <p:sp>
        <p:nvSpPr>
          <p:cNvPr id="2" name="内容占位符 1"/>
          <p:cNvSpPr>
            <a:spLocks noGrp="1"/>
          </p:cNvSpPr>
          <p:nvPr>
            <p:ph idx="1"/>
          </p:nvPr>
        </p:nvSpPr>
        <p:spPr>
          <a:xfrm>
            <a:off x="360854" y="709948"/>
            <a:ext cx="11485848" cy="1107996"/>
          </a:xfrm>
        </p:spPr>
        <p:txBody>
          <a:bodyPr/>
          <a:lstStyle/>
          <a:p>
            <a:pPr hangingPunct="0">
              <a:spcAft>
                <a:spcPts val="0"/>
              </a:spcAft>
            </a:pP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）浓</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硫酸</a:t>
            </a:r>
            <a:r>
              <a:rPr lang="zh-CN" altLang="zh-CN" sz="2200" b="1">
                <a:latin typeface="Times New Roman" panose="02020603050405020304" pitchFamily="18" charset="0"/>
                <a:ea typeface="宋体" panose="02010600030101010101" pitchFamily="2" charset="-122"/>
                <a:cs typeface="Times New Roman" panose="02020603050405020304" pitchFamily="18" charset="0"/>
              </a:rPr>
              <a:t>的强氧化性</a:t>
            </a:r>
            <a:endParaRPr lang="zh-CN" altLang="zh-CN" sz="22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浓硫酸与</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a:t>
            </a:r>
            <a:r>
              <a:rPr lang="zh-CN"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a:t>
            </a:r>
            <a:endPar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5" name="表格 4"/>
              <p:cNvGraphicFramePr>
                <a:graphicFrameLocks noGrp="1"/>
              </p:cNvGraphicFramePr>
              <p:nvPr/>
            </p:nvGraphicFramePr>
            <p:xfrm>
              <a:off x="419863" y="1808652"/>
              <a:ext cx="11426839" cy="4582986"/>
            </p:xfrm>
            <a:graphic>
              <a:graphicData uri="http://schemas.openxmlformats.org/drawingml/2006/table">
                <a:tbl>
                  <a:tblPr firstRow="1" firstCol="1" bandRow="1"/>
                  <a:tblGrid>
                    <a:gridCol w="2218959"/>
                    <a:gridCol w="9207880"/>
                  </a:tblGrid>
                  <a:tr h="0">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实验操作</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just" hangingPunct="0">
                            <a:lnSpc>
                              <a:spcPct val="120000"/>
                            </a:lnSpc>
                            <a:spcAft>
                              <a:spcPts val="0"/>
                            </a:spcAft>
                          </a:pPr>
                          <a:endParaRPr lang="en-US" alt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pPr>
                          <a:endParaRPr lang="en-US" alt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pPr>
                          <a:endParaRPr lang="en-US" alt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pPr>
                          <a:endParaRPr lang="en-US" alt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pPr>
                          <a:endParaRPr lang="en-US" alt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pP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0">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实验现象</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just" hangingPunct="0">
                            <a:lnSpc>
                              <a:spcPct val="12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试管中铜丝表面变黑</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试管中的导管口有气泡冒出</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溶液逐渐变为无色</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冷却后将</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试管里的物质慢慢倒入水中</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溶液呈蓝色</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0">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实验结论</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在反应中</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浓硫酸体现强氧化性和酸性</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0">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化学方程式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2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浓</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r>
                                        <a:rPr lang="zh-CN"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CuSO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bl>
              </a:graphicData>
            </a:graphic>
          </p:graphicFrame>
        </mc:Choice>
        <mc:Fallback xmlns="">
          <p:graphicFrame>
            <p:nvGraphicFramePr>
              <p:cNvPr id="5" name="表格 4"/>
              <p:cNvGraphicFramePr>
                <a:graphicFrameLocks noGrp="1"/>
              </p:cNvGraphicFramePr>
              <p:nvPr/>
            </p:nvGraphicFramePr>
            <p:xfrm>
              <a:off x="419863" y="1808652"/>
              <a:ext cx="11426839" cy="4582986"/>
            </p:xfrm>
            <a:graphic>
              <a:graphicData uri="http://schemas.openxmlformats.org/drawingml/2006/table">
                <a:tbl>
                  <a:tblPr firstRow="1" firstCol="1" bandRow="1"/>
                  <a:tblGrid>
                    <a:gridCol w="2218959"/>
                    <a:gridCol w="9207880"/>
                  </a:tblGrid>
                  <a:tr h="0">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实验操作</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just" hangingPunct="0">
                            <a:lnSpc>
                              <a:spcPct val="120000"/>
                            </a:lnSpc>
                            <a:spcAft>
                              <a:spcPts val="0"/>
                            </a:spcAft>
                          </a:pPr>
                          <a:endParaRPr lang="en-US" alt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pPr>
                          <a:endParaRPr lang="en-US" alt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pPr>
                          <a:endParaRPr lang="en-US" alt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pPr>
                          <a:endParaRPr lang="en-US" alt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pPr>
                          <a:endParaRPr lang="en-US" alt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pP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0">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实验现象</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just" hangingPunct="0">
                            <a:lnSpc>
                              <a:spcPct val="12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试管中铜丝表面变黑</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试管中的导管口有气泡冒出</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溶液逐渐变为无色</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冷却后将</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试管里的物质慢慢倒入水中</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溶液呈蓝色</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0">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实验结论</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在反应中</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浓硫酸体现强氧化性和酸性</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598805">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化学方程式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endParaRPr lang="zh-CN"/>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2"/>
                        </a:blipFill>
                      </a:tcPr>
                    </a:tc>
                  </a:tr>
                </a:tbl>
              </a:graphicData>
            </a:graphic>
          </p:graphicFrame>
        </mc:Fallback>
      </mc:AlternateContent>
      <p:pic>
        <p:nvPicPr>
          <p:cNvPr id="6146" name="cy35-6.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39022" y="2024676"/>
            <a:ext cx="3600400" cy="199376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导引图.eps" descr="id:2147491420;FounderCES"/>
          <p:cNvPicPr/>
          <p:nvPr/>
        </p:nvPicPr>
        <p:blipFill>
          <a:blip r:embed="rId1"/>
          <a:stretch>
            <a:fillRect/>
          </a:stretch>
        </p:blipFill>
        <p:spPr>
          <a:xfrm>
            <a:off x="3718942" y="620688"/>
            <a:ext cx="4824536" cy="544418"/>
          </a:xfrm>
          <a:prstGeom prst="rect">
            <a:avLst/>
          </a:prstGeom>
        </p:spPr>
      </p:pic>
      <p:pic>
        <p:nvPicPr>
          <p:cNvPr id="5" name="图片 4"/>
          <p:cNvPicPr>
            <a:picLocks noChangeAspect="1"/>
          </p:cNvPicPr>
          <p:nvPr/>
        </p:nvPicPr>
        <p:blipFill>
          <a:blip r:embed="rId2"/>
          <a:stretch>
            <a:fillRect/>
          </a:stretch>
        </p:blipFill>
        <p:spPr>
          <a:xfrm>
            <a:off x="3070870" y="1235204"/>
            <a:ext cx="5978306" cy="4987250"/>
          </a:xfrm>
          <a:prstGeom prst="rect">
            <a:avLst/>
          </a:prstGeom>
        </p:spPr>
      </p:pic>
      <p:pic>
        <p:nvPicPr>
          <p:cNvPr id="6" name="图片 5"/>
          <p:cNvPicPr>
            <a:picLocks noChangeAspect="1"/>
          </p:cNvPicPr>
          <p:nvPr/>
        </p:nvPicPr>
        <p:blipFill>
          <a:blip r:embed="rId3"/>
          <a:stretch>
            <a:fillRect/>
          </a:stretch>
        </p:blipFill>
        <p:spPr>
          <a:xfrm>
            <a:off x="5903122" y="4638278"/>
            <a:ext cx="285741" cy="1944216"/>
          </a:xfrm>
          <a:prstGeom prst="rect">
            <a:avLst/>
          </a:prstGeom>
        </p:spPr>
      </p:pic>
      <p:pic>
        <p:nvPicPr>
          <p:cNvPr id="7" name="图片 6"/>
          <p:cNvPicPr>
            <a:picLocks noChangeAspect="1"/>
          </p:cNvPicPr>
          <p:nvPr/>
        </p:nvPicPr>
        <p:blipFill>
          <a:blip r:embed="rId4"/>
          <a:stretch>
            <a:fillRect/>
          </a:stretch>
        </p:blipFill>
        <p:spPr>
          <a:xfrm>
            <a:off x="3358902" y="5830974"/>
            <a:ext cx="2160240" cy="571500"/>
          </a:xfrm>
          <a:prstGeom prst="rect">
            <a:avLst/>
          </a:prstGeom>
        </p:spPr>
      </p:pic>
      <p:pic>
        <p:nvPicPr>
          <p:cNvPr id="8" name="图片 7"/>
          <p:cNvPicPr>
            <a:picLocks noChangeAspect="1"/>
          </p:cNvPicPr>
          <p:nvPr/>
        </p:nvPicPr>
        <p:blipFill>
          <a:blip r:embed="rId4"/>
          <a:stretch>
            <a:fillRect/>
          </a:stretch>
        </p:blipFill>
        <p:spPr>
          <a:xfrm>
            <a:off x="5525940" y="4725144"/>
            <a:ext cx="319286" cy="1800200"/>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强氧化性的表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cy35-7.jpg" descr="id:2147491566;FounderCES"/>
          <p:cNvPicPr/>
          <p:nvPr/>
        </p:nvPicPr>
        <p:blipFill>
          <a:blip r:embed="rId1"/>
          <a:stretch>
            <a:fillRect/>
          </a:stretch>
        </p:blipFill>
        <p:spPr>
          <a:xfrm>
            <a:off x="3070870" y="1628800"/>
            <a:ext cx="6056784" cy="4320480"/>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850524"/>
                <a:ext cx="11485848" cy="1714380"/>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浓</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硫酸具有强氧化性是因为硫酸分子中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价的硫元素具有很强的得电子能力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一般会被还原为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若反应再生成硫酸盐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还会同时体现酸性。稀硫酸是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得电子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氧化性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其与活泼金属反应时还原产物为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850524"/>
                <a:ext cx="11485848" cy="1714380"/>
              </a:xfrm>
              <a:blipFill rotWithShape="1">
                <a:blip r:embed="rId1"/>
                <a:stretch>
                  <a:fillRect l="-2" t="-15" r="1" b="-3770"/>
                </a:stretch>
              </a:blipFill>
            </p:spPr>
            <p:txBody>
              <a:bodyPr/>
              <a:lstStyle/>
              <a:p>
                <a:r>
                  <a:rPr lang="zh-CN" altLang="en-US">
                    <a:noFill/>
                  </a:rPr>
                  <a:t> </a:t>
                </a:r>
              </a:p>
            </p:txBody>
          </p:sp>
        </mc:Fallback>
      </mc:AlternateContent>
      <p:pic>
        <p:nvPicPr>
          <p:cNvPr id="3" name="名师点拨.eps" descr="id:2147491573;FounderCES"/>
          <p:cNvPicPr/>
          <p:nvPr/>
        </p:nvPicPr>
        <p:blipFill>
          <a:blip r:embed="rId2"/>
          <a:stretch>
            <a:fillRect/>
          </a:stretch>
        </p:blipFill>
        <p:spPr>
          <a:xfrm>
            <a:off x="406574" y="941116"/>
            <a:ext cx="2016224" cy="471508"/>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硫酸的用途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）重要的化工原料，可用于生产化肥、农药、炸药、染料、盐类等。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）用于精炼石油、金属加工前的酸洗及制取各种挥发性酸、作干燥剂等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1481111"/>
          </a:xfrm>
        </p:spPr>
        <p:txBody>
          <a:bodyPr/>
          <a:lstStyle/>
          <a:p>
            <a:pPr hangingPunct="0">
              <a:lnSpc>
                <a:spcPct val="130000"/>
              </a:lnSpc>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硫</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酸根离子的检验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硫酸根离子的检验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）实验探究</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91580;FounderCES"/>
          <p:cNvPicPr/>
          <p:nvPr/>
        </p:nvPicPr>
        <p:blipFill>
          <a:blip r:embed="rId1"/>
          <a:stretch>
            <a:fillRect/>
          </a:stretch>
        </p:blipFill>
        <p:spPr>
          <a:xfrm>
            <a:off x="484310" y="810464"/>
            <a:ext cx="1290416" cy="343158"/>
          </a:xfrm>
          <a:prstGeom prst="rect">
            <a:avLst/>
          </a:prstGeom>
        </p:spPr>
      </p:pic>
      <mc:AlternateContent xmlns:mc="http://schemas.openxmlformats.org/markup-compatibility/2006" xmlns:a14="http://schemas.microsoft.com/office/drawing/2010/main">
        <mc:Choice Requires="a14">
          <p:graphicFrame>
            <p:nvGraphicFramePr>
              <p:cNvPr id="5" name="表格 4"/>
              <p:cNvGraphicFramePr>
                <a:graphicFrameLocks noGrp="1"/>
              </p:cNvGraphicFramePr>
              <p:nvPr/>
            </p:nvGraphicFramePr>
            <p:xfrm>
              <a:off x="478582" y="2204864"/>
              <a:ext cx="11449272" cy="4149090"/>
            </p:xfrm>
            <a:graphic>
              <a:graphicData uri="http://schemas.openxmlformats.org/drawingml/2006/table">
                <a:tbl>
                  <a:tblPr firstRow="1" firstCol="1" bandRow="1"/>
                  <a:tblGrid>
                    <a:gridCol w="2205130"/>
                    <a:gridCol w="4407970"/>
                    <a:gridCol w="4836172"/>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实验操作</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实验现象</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实验结论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r>
                  <a:tr h="0">
                    <a:tc>
                      <a:txBody>
                        <a:bodyPr/>
                        <a:lstStyle/>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先生成白色沉淀</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加入稀盐酸后沉淀不溶解</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rowSpan="2">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a:rPr lang="zh-CN"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反应生成不溶于稀盐酸的白色沉淀</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离子方程式为</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a:rPr lang="zh-CN"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0">
                    <a:tc>
                      <a:txBody>
                        <a:bodyPr/>
                        <a:lstStyle/>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先生成白色沉淀</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加入稀盐酸后沉淀不溶解</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vMerge="1">
                      <a:tcPr/>
                    </a:tc>
                  </a:tr>
                </a:tbl>
              </a:graphicData>
            </a:graphic>
          </p:graphicFrame>
        </mc:Choice>
        <mc:Fallback xmlns="">
          <p:graphicFrame>
            <p:nvGraphicFramePr>
              <p:cNvPr id="5" name="表格 4"/>
              <p:cNvGraphicFramePr>
                <a:graphicFrameLocks noGrp="1"/>
              </p:cNvGraphicFramePr>
              <p:nvPr/>
            </p:nvGraphicFramePr>
            <p:xfrm>
              <a:off x="478582" y="2204864"/>
              <a:ext cx="11449272" cy="4149090"/>
            </p:xfrm>
            <a:graphic>
              <a:graphicData uri="http://schemas.openxmlformats.org/drawingml/2006/table">
                <a:tbl>
                  <a:tblPr firstRow="1" firstCol="1" bandRow="1"/>
                  <a:tblGrid>
                    <a:gridCol w="2205130"/>
                    <a:gridCol w="4407970"/>
                    <a:gridCol w="4836172"/>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实验操作</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实验现象</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实验结论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r>
                  <a:tr h="1680210">
                    <a:tc>
                      <a:txBody>
                        <a:bodyPr/>
                        <a:lstStyle/>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先生成白色沉淀</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加入稀盐酸后沉淀不溶解</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rowSpan="2">
                      <a:txBody>
                        <a:bodyPr/>
                        <a:lstStyle/>
                        <a:p>
                          <a:endParaRPr lang="zh-CN"/>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2"/>
                        </a:blipFill>
                      </a:tcPr>
                    </a:tc>
                  </a:tr>
                  <a:tr h="0">
                    <a:tc>
                      <a:txBody>
                        <a:bodyPr/>
                        <a:lstStyle/>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先生成白色沉淀</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加入稀盐酸后沉淀不溶解</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vMerge="1">
                      <a:tcPr/>
                    </a:tc>
                  </a:tr>
                </a:tbl>
              </a:graphicData>
            </a:graphic>
          </p:graphicFrame>
        </mc:Fallback>
      </mc:AlternateContent>
      <p:pic>
        <p:nvPicPr>
          <p:cNvPr id="8196" name="cy35-8.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37394" y="2826265"/>
            <a:ext cx="1196382" cy="1498172"/>
          </a:xfrm>
          <a:prstGeom prst="rect">
            <a:avLst/>
          </a:prstGeom>
          <a:noFill/>
          <a:extLst>
            <a:ext uri="{909E8E84-426E-40DD-AFC4-6F175D3DCCD1}">
              <a14:hiddenFill xmlns:a14="http://schemas.microsoft.com/office/drawing/2010/main">
                <a:solidFill>
                  <a:srgbClr val="FFFFFF"/>
                </a:solidFill>
              </a14:hiddenFill>
            </a:ext>
          </a:extLst>
        </p:spPr>
      </p:pic>
      <p:pic>
        <p:nvPicPr>
          <p:cNvPr id="8195" name="cy35-9.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39508" y="4525579"/>
            <a:ext cx="1368152" cy="171327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 name="表格 2"/>
              <p:cNvGraphicFramePr>
                <a:graphicFrameLocks noGrp="1"/>
              </p:cNvGraphicFramePr>
              <p:nvPr/>
            </p:nvGraphicFramePr>
            <p:xfrm>
              <a:off x="406574" y="1496362"/>
              <a:ext cx="11449272" cy="3012758"/>
            </p:xfrm>
            <a:graphic>
              <a:graphicData uri="http://schemas.openxmlformats.org/drawingml/2006/table">
                <a:tbl>
                  <a:tblPr firstRow="1" firstCol="1" bandRow="1"/>
                  <a:tblGrid>
                    <a:gridCol w="2808312"/>
                    <a:gridCol w="3168352"/>
                    <a:gridCol w="5472608"/>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实验操作</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实验现象</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实验结论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r>
                  <a:tr h="0">
                    <a:tc>
                      <a:txBody>
                        <a:bodyPr/>
                        <a:lstStyle/>
                        <a:p>
                          <a:pPr algn="just"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先生成白色沉淀</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加入稀盐酸后沉淀溶解</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且有气泡产生</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a:rPr lang="zh-CN"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反应生成的白色沉淀</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BaCO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可溶于稀盐酸</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离子方程式为</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a:rPr lang="zh-CN"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BaCO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endPar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BaCO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bl>
              </a:graphicData>
            </a:graphic>
          </p:graphicFrame>
        </mc:Choice>
        <mc:Fallback xmlns="">
          <p:graphicFrame>
            <p:nvGraphicFramePr>
              <p:cNvPr id="3" name="表格 2"/>
              <p:cNvGraphicFramePr>
                <a:graphicFrameLocks noGrp="1"/>
              </p:cNvGraphicFramePr>
              <p:nvPr/>
            </p:nvGraphicFramePr>
            <p:xfrm>
              <a:off x="406574" y="1496362"/>
              <a:ext cx="11449272" cy="3012758"/>
            </p:xfrm>
            <a:graphic>
              <a:graphicData uri="http://schemas.openxmlformats.org/drawingml/2006/table">
                <a:tbl>
                  <a:tblPr firstRow="1" firstCol="1" bandRow="1"/>
                  <a:tblGrid>
                    <a:gridCol w="2808312"/>
                    <a:gridCol w="3168352"/>
                    <a:gridCol w="5472608"/>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实验操作</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实验现象</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实验结论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r>
                  <a:tr h="2703830">
                    <a:tc>
                      <a:txBody>
                        <a:bodyPr/>
                        <a:lstStyle/>
                        <a:p>
                          <a:pPr algn="just"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先生成白色沉淀</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加入稀盐酸后沉淀溶解</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且有气泡产生</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endParaRPr lang="zh-CN"/>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1"/>
                        </a:blipFill>
                      </a:tcPr>
                    </a:tc>
                  </a:tr>
                </a:tbl>
              </a:graphicData>
            </a:graphic>
          </p:graphicFrame>
        </mc:Fallback>
      </mc:AlternateContent>
      <p:pic>
        <p:nvPicPr>
          <p:cNvPr id="2049" name="cy35-1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0630" y="2216442"/>
            <a:ext cx="1725084" cy="216024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001929"/>
              </a:xfrm>
            </p:spPr>
            <p:txBody>
              <a:bodyPr/>
              <a:lstStyle/>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）检验硫酸根离子的正确操作及解释</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待测液</a:t>
                </a:r>
                <a14:m>
                  <m:oMath xmlns:m="http://schemas.openxmlformats.org/officeDocument/2006/math">
                    <m:groupChr>
                      <m:groupChrPr>
                        <m:chr m:val="→"/>
                        <m:vertJc m:val="bot"/>
                        <m:ctrlP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ctrlPr>
                      </m:groupChrPr>
                      <m:e>
                        <m:r>
                          <m:rPr>
                            <m:nor/>
                          </m:rPr>
                          <a:rPr lang="zh-CN" altLang="en-US" b="1">
                            <a:latin typeface="Cambria Math" panose="02040503050406030204" pitchFamily="18" charset="0"/>
                          </a:rPr>
                          <m:t>稀盐酸酸化</m:t>
                        </m:r>
                      </m:e>
                    </m:groupChr>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无明显现象</a:t>
                </a:r>
                <a14:m>
                  <m:oMath xmlns:m="http://schemas.openxmlformats.org/officeDocument/2006/math">
                    <m:groupChr>
                      <m:groupChrPr>
                        <m:chr m:val="→"/>
                        <m:vertJc m:val="bot"/>
                        <m:ctrlP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ctrlPr>
                      </m:groupChrPr>
                      <m:e>
                        <m:r>
                          <m:rPr>
                            <m:nor/>
                          </m:rPr>
                          <a:rPr lang="en-US" altLang="zh-CN" b="1">
                            <a:latin typeface="Cambria Math" panose="02040503050406030204" pitchFamily="18" charset="0"/>
                          </a:rPr>
                          <m:t>BaCl</m:t>
                        </m:r>
                        <m:r>
                          <m:rPr>
                            <m:nor/>
                          </m:rPr>
                          <a:rPr lang="en-US" altLang="zh-CN" b="1" baseline="-25000">
                            <a:latin typeface="Cambria Math" panose="02040503050406030204" pitchFamily="18" charset="0"/>
                          </a:rPr>
                          <m:t>2</m:t>
                        </m:r>
                        <m:r>
                          <m:rPr>
                            <m:nor/>
                          </m:rPr>
                          <a:rPr lang="zh-CN" altLang="en-US" b="1">
                            <a:latin typeface="Cambria Math" panose="02040503050406030204" pitchFamily="18" charset="0"/>
                          </a:rPr>
                          <m:t>溶液</m:t>
                        </m:r>
                      </m:e>
                    </m:groupChr>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出现白色沉淀，即可确定存在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一般操作与理论解释</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先加稀盐酸的目的是排除</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等离子的干扰。</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再加入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溶液，若存在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，则发生反应的离子方程式为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001929"/>
              </a:xfrm>
              <a:blipFill rotWithShape="1">
                <a:blip r:embed="rId1"/>
                <a:stretch>
                  <a:fillRect l="-2" t="-16" r="1" b="4"/>
                </a:stretch>
              </a:blipFill>
            </p:spPr>
            <p:txBody>
              <a:bodyPr/>
              <a:lstStyle/>
              <a:p>
                <a:r>
                  <a:rPr lang="zh-CN" altLang="en-US">
                    <a:noFill/>
                  </a:rPr>
                  <a:t> </a:t>
                </a:r>
              </a:p>
            </p:txBody>
          </p:sp>
        </mc:Fallback>
      </mc:AlternateContent>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2054132" y="5426641"/>
            <a:ext cx="936104" cy="342900"/>
          </a:xfrm>
          <a:prstGeom prst="rect">
            <a:avLst/>
          </a:prstGeom>
        </p:spPr>
      </p:pic>
      <p:sp>
        <p:nvSpPr>
          <p:cNvPr id="2" name="内容占位符 1"/>
          <p:cNvSpPr>
            <a:spLocks noGrp="1"/>
          </p:cNvSpPr>
          <p:nvPr>
            <p:ph idx="1"/>
          </p:nvPr>
        </p:nvSpPr>
        <p:spPr>
          <a:xfrm>
            <a:off x="360854" y="746120"/>
            <a:ext cx="11485848" cy="1754326"/>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硫酸根离子检验的应用</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粗盐除杂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）要除去粗盐中的杂质（</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硫酸盐、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），选用的试剂及反应的离子方程式如表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3" name="表格 2"/>
              <p:cNvGraphicFramePr>
                <a:graphicFrameLocks noGrp="1"/>
              </p:cNvGraphicFramePr>
              <p:nvPr/>
            </p:nvGraphicFramePr>
            <p:xfrm>
              <a:off x="478582" y="2564904"/>
              <a:ext cx="11368120" cy="2622361"/>
            </p:xfrm>
            <a:graphic>
              <a:graphicData uri="http://schemas.openxmlformats.org/drawingml/2006/table">
                <a:tbl>
                  <a:tblPr firstRow="1" firstCol="1" bandRow="1"/>
                  <a:tblGrid>
                    <a:gridCol w="1654955"/>
                    <a:gridCol w="3805265"/>
                    <a:gridCol w="5907900"/>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杂质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加入的试剂</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离子方程式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硫酸盐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氯化钡溶液</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a:rPr lang="zh-CN"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碳酸钠溶液</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a:rPr lang="zh-CN"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CaCO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氢氧化钠溶液</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2OH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bl>
              </a:graphicData>
            </a:graphic>
          </p:graphicFrame>
        </mc:Choice>
        <mc:Fallback xmlns="">
          <p:graphicFrame>
            <p:nvGraphicFramePr>
              <p:cNvPr id="3" name="表格 2"/>
              <p:cNvGraphicFramePr>
                <a:graphicFrameLocks noGrp="1"/>
              </p:cNvGraphicFramePr>
              <p:nvPr/>
            </p:nvGraphicFramePr>
            <p:xfrm>
              <a:off x="478582" y="2564904"/>
              <a:ext cx="11368120" cy="2622361"/>
            </p:xfrm>
            <a:graphic>
              <a:graphicData uri="http://schemas.openxmlformats.org/drawingml/2006/table">
                <a:tbl>
                  <a:tblPr firstRow="1" firstCol="1" bandRow="1"/>
                  <a:tblGrid>
                    <a:gridCol w="1654955"/>
                    <a:gridCol w="3805265"/>
                    <a:gridCol w="5907900"/>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杂质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加入的试剂</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离子方程式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r>
                  <a:tr h="78803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硫酸盐</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氯化钡溶液</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endParaRPr lang="zh-CN"/>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2"/>
                        </a:blipFill>
                      </a:tcPr>
                    </a:tc>
                  </a:tr>
                  <a:tr h="788035">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碳酸钠溶液</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endParaRPr lang="zh-CN"/>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2"/>
                        </a:blipFill>
                      </a:tcPr>
                    </a:tc>
                  </a:tr>
                  <a:tr h="788035">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氢氧化钠溶液</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endParaRPr lang="zh-CN"/>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2"/>
                        </a:blipFill>
                      </a:tcPr>
                    </a:tc>
                  </a:tr>
                </a:tbl>
              </a:graphicData>
            </a:graphic>
          </p:graphicFrame>
        </mc:Fallback>
      </mc:AlternateContent>
      <p:sp>
        <p:nvSpPr>
          <p:cNvPr id="4" name="内容占位符 1"/>
          <p:cNvSpPr txBox="1"/>
          <p:nvPr/>
        </p:nvSpPr>
        <p:spPr bwMode="auto">
          <a:xfrm>
            <a:off x="360854" y="5251082"/>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加入过量的</a:t>
            </a:r>
            <a:r>
              <a:rPr lang="en-US"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BaCl</a:t>
            </a:r>
            <a:r>
              <a:rPr lang="en-US" altLang="zh-CN" b="1" baseline="-2500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后会引入新的杂质离子</a:t>
            </a:r>
            <a:r>
              <a:rPr lang="en-US"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Ba</a:t>
            </a:r>
            <a:r>
              <a:rPr lang="en-US" altLang="zh-CN" b="1" baseline="3000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可以加入</a:t>
            </a:r>
            <a:r>
              <a:rPr lang="en-US"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除去</a:t>
            </a:r>
            <a:r>
              <a:rPr lang="en-US"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Ba</a:t>
            </a:r>
            <a:r>
              <a:rPr lang="en-US" altLang="zh-CN" b="1" baseline="3000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。而过量的</a:t>
            </a:r>
            <a:r>
              <a:rPr lang="en-US"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可在过滤后用稀盐酸除去。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箭头右.eps" descr="id:2147491603;FounderCES"/>
          <p:cNvPicPr/>
          <p:nvPr/>
        </p:nvPicPr>
        <p:blipFill>
          <a:blip r:embed="rId3"/>
          <a:stretch>
            <a:fillRect/>
          </a:stretch>
        </p:blipFill>
        <p:spPr>
          <a:xfrm>
            <a:off x="982638" y="5251082"/>
            <a:ext cx="370899" cy="292740"/>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862322"/>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）试剂加入的顺序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为使杂质离子完全除去，通常加入试剂及顺序有如下三种：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盐酸；</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盐酸；</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盐酸</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p:nvPr/>
        </p:nvSpPr>
        <p:spPr bwMode="auto">
          <a:xfrm>
            <a:off x="360854" y="3789040"/>
            <a:ext cx="11485848" cy="1130246"/>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为保证杂质离子完全除去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每一步加入的除杂试剂都必须过量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过滤后加入稀盐酸中和。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要先加入</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BaCl</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溶液</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后加入</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溶液。</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温馨提示.eps" descr="id:2147491610;FounderCES"/>
          <p:cNvPicPr/>
          <p:nvPr/>
        </p:nvPicPr>
        <p:blipFill>
          <a:blip r:embed="rId1"/>
          <a:stretch>
            <a:fillRect/>
          </a:stretch>
        </p:blipFill>
        <p:spPr>
          <a:xfrm>
            <a:off x="478582" y="3963776"/>
            <a:ext cx="1800200" cy="35392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130246"/>
          </a:xfrm>
        </p:spPr>
        <p:txBody>
          <a:bodyPr/>
          <a:lstStyle/>
          <a:p>
            <a:pPr hangingPunct="0">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硫</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及其化合物的相互转化及应用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硫元素的化合价与氧化性、还原性之间的关系</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点4.eps" descr="id:2147491617;FounderCES"/>
          <p:cNvPicPr/>
          <p:nvPr/>
        </p:nvPicPr>
        <p:blipFill>
          <a:blip r:embed="rId1"/>
          <a:stretch>
            <a:fillRect/>
          </a:stretch>
        </p:blipFill>
        <p:spPr>
          <a:xfrm>
            <a:off x="524712" y="891468"/>
            <a:ext cx="1440160" cy="382979"/>
          </a:xfrm>
          <a:prstGeom prst="rect">
            <a:avLst/>
          </a:prstGeom>
        </p:spPr>
      </p:pic>
      <p:pic>
        <p:nvPicPr>
          <p:cNvPr id="6" name="d678.jpg" descr="id:2147491624;FounderCES"/>
          <p:cNvPicPr/>
          <p:nvPr/>
        </p:nvPicPr>
        <p:blipFill>
          <a:blip r:embed="rId2"/>
          <a:stretch>
            <a:fillRect/>
          </a:stretch>
        </p:blipFill>
        <p:spPr>
          <a:xfrm>
            <a:off x="2350789" y="2060848"/>
            <a:ext cx="6461551" cy="3168352"/>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290487"/>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硫及其化合物之间的转化规律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）相同价态的硫的化合物间的转化可通过与酸、碱等反应实现，如：</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2NaOH</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2NaHSO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290487"/>
              </a:xfrm>
              <a:blipFill rotWithShape="1">
                <a:blip r:embed="rId1"/>
                <a:stretch>
                  <a:fillRect l="-2" t="-12" r="1" b="-6320"/>
                </a:stretch>
              </a:blipFill>
            </p:spPr>
            <p:txBody>
              <a:bodyPr/>
              <a:lstStyle/>
              <a:p>
                <a:r>
                  <a:rPr lang="zh-CN" altLang="en-US">
                    <a:noFill/>
                  </a:rPr>
                  <a:t> </a:t>
                </a:r>
              </a:p>
            </p:txBody>
          </p:sp>
        </mc:Fallback>
      </mc:AlternateContent>
      <p:pic>
        <p:nvPicPr>
          <p:cNvPr id="3" name="d679.jpg" descr="id:2147491631;FounderCES"/>
          <p:cNvPicPr/>
          <p:nvPr/>
        </p:nvPicPr>
        <p:blipFill>
          <a:blip r:embed="rId2"/>
          <a:stretch>
            <a:fillRect/>
          </a:stretch>
        </p:blipFill>
        <p:spPr>
          <a:xfrm>
            <a:off x="2206774" y="2132856"/>
            <a:ext cx="6875998" cy="108012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clrChange>
              <a:clrFrom>
                <a:srgbClr val="FFFFFF"/>
              </a:clrFrom>
              <a:clrTo>
                <a:srgbClr val="FFFFFF">
                  <a:alpha val="0"/>
                </a:srgbClr>
              </a:clrTo>
            </a:clrChange>
          </a:blip>
          <a:stretch>
            <a:fillRect/>
          </a:stretch>
        </p:blipFill>
        <p:spPr>
          <a:xfrm>
            <a:off x="550590" y="1484784"/>
            <a:ext cx="11017224" cy="4787936"/>
          </a:xfrm>
          <a:prstGeom prst="rect">
            <a:avLst/>
          </a:prstGeom>
        </p:spPr>
      </p:pic>
      <p:pic>
        <p:nvPicPr>
          <p:cNvPr id="6" name="图片 5"/>
          <p:cNvPicPr>
            <a:picLocks noChangeAspect="1"/>
          </p:cNvPicPr>
          <p:nvPr/>
        </p:nvPicPr>
        <p:blipFill>
          <a:blip r:embed="rId2"/>
          <a:stretch>
            <a:fillRect/>
          </a:stretch>
        </p:blipFill>
        <p:spPr>
          <a:xfrm>
            <a:off x="5375127" y="1321330"/>
            <a:ext cx="1224136" cy="1950712"/>
          </a:xfrm>
          <a:prstGeom prst="rect">
            <a:avLst/>
          </a:prstGeom>
        </p:spPr>
      </p:pic>
      <p:pic>
        <p:nvPicPr>
          <p:cNvPr id="7" name="图片 6"/>
          <p:cNvPicPr>
            <a:picLocks noChangeAspect="1"/>
          </p:cNvPicPr>
          <p:nvPr/>
        </p:nvPicPr>
        <p:blipFill>
          <a:blip r:embed="rId2"/>
          <a:stretch>
            <a:fillRect/>
          </a:stretch>
        </p:blipFill>
        <p:spPr>
          <a:xfrm>
            <a:off x="5519142" y="2490992"/>
            <a:ext cx="1080120" cy="781050"/>
          </a:xfrm>
          <a:prstGeom prst="rect">
            <a:avLst/>
          </a:prstGeom>
        </p:spPr>
      </p:pic>
      <p:pic>
        <p:nvPicPr>
          <p:cNvPr id="8" name="图片 7"/>
          <p:cNvPicPr>
            <a:picLocks noChangeAspect="1"/>
          </p:cNvPicPr>
          <p:nvPr/>
        </p:nvPicPr>
        <p:blipFill>
          <a:blip r:embed="rId3"/>
          <a:stretch>
            <a:fillRect/>
          </a:stretch>
        </p:blipFill>
        <p:spPr>
          <a:xfrm>
            <a:off x="5790318" y="692696"/>
            <a:ext cx="393753" cy="2679143"/>
          </a:xfrm>
          <a:prstGeom prst="rect">
            <a:avLst/>
          </a:prstGeom>
        </p:spPr>
      </p:pic>
      <p:pic>
        <p:nvPicPr>
          <p:cNvPr id="11" name="图片 10"/>
          <p:cNvPicPr>
            <a:picLocks noChangeAspect="1"/>
          </p:cNvPicPr>
          <p:nvPr/>
        </p:nvPicPr>
        <p:blipFill>
          <a:blip r:embed="rId4"/>
          <a:stretch>
            <a:fillRect/>
          </a:stretch>
        </p:blipFill>
        <p:spPr>
          <a:xfrm>
            <a:off x="8329109" y="1112545"/>
            <a:ext cx="3382721" cy="1378447"/>
          </a:xfrm>
          <a:prstGeom prst="rect">
            <a:avLst/>
          </a:prstGeom>
        </p:spPr>
      </p:pic>
      <p:pic>
        <p:nvPicPr>
          <p:cNvPr id="12" name="图片 11"/>
          <p:cNvPicPr>
            <a:picLocks noChangeAspect="1"/>
          </p:cNvPicPr>
          <p:nvPr/>
        </p:nvPicPr>
        <p:blipFill>
          <a:blip r:embed="rId4"/>
          <a:stretch>
            <a:fillRect/>
          </a:stretch>
        </p:blipFill>
        <p:spPr>
          <a:xfrm>
            <a:off x="5375126" y="3163053"/>
            <a:ext cx="271176" cy="1346067"/>
          </a:xfrm>
          <a:prstGeom prst="rect">
            <a:avLst/>
          </a:prstGeom>
        </p:spPr>
      </p:pic>
      <p:pic>
        <p:nvPicPr>
          <p:cNvPr id="13" name="图片 12"/>
          <p:cNvPicPr>
            <a:picLocks noChangeAspect="1"/>
          </p:cNvPicPr>
          <p:nvPr/>
        </p:nvPicPr>
        <p:blipFill>
          <a:blip r:embed="rId5"/>
          <a:stretch>
            <a:fillRect/>
          </a:stretch>
        </p:blipFill>
        <p:spPr>
          <a:xfrm>
            <a:off x="5017652" y="4230625"/>
            <a:ext cx="628650" cy="76200"/>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380768"/>
              </a:xfrm>
            </p:spPr>
            <p:txBody>
              <a:bodyPr/>
              <a:lstStyle/>
              <a:p>
                <a:pPr hangingPunct="0">
                  <a:lnSpc>
                    <a:spcPct val="130000"/>
                  </a:lnSpc>
                  <a:spcAft>
                    <a:spcPts val="0"/>
                  </a:spcAft>
                </a:pP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）不同价态的硫的转化是通过氧化还原反应实现的。当硫元素的化合价升高或降低时，一般升高或降低到其相邻的价态。</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200000"/>
                  </a:lnSpc>
                  <a:spcAft>
                    <a:spcPts val="0"/>
                  </a:spcAft>
                </a:pP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     </a:t>
                </a:r>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        </a:t>
                </a:r>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a:t>
                </a:r>
                <a:r>
                  <a:rPr lang="en-US" altLang="zh-CN" sz="2200"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a:t>
                </a:r>
                <a:r>
                  <a:rPr lang="en-US" altLang="zh-CN" sz="2200"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zh-CN"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点燃</m:t>
                            </m:r>
                          </m:e>
                        </m:bar>
                      </m:num>
                      <m:den>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zh-CN"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点燃</m:t>
                            </m:r>
                          </m:e>
                        </m:bar>
                      </m:num>
                      <m:den>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200000"/>
                  </a:lnSpc>
                  <a:spcAft>
                    <a:spcPts val="0"/>
                  </a:spcAft>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200"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2SO</a:t>
                </a:r>
                <a:r>
                  <a:rPr lang="en-US" altLang="zh-CN" sz="2200"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200000"/>
                  </a:lnSpc>
                  <a:spcAft>
                    <a:spcPts val="0"/>
                  </a:spcAft>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3S</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380768"/>
              </a:xfrm>
              <a:blipFill rotWithShape="1">
                <a:blip r:embed="rId1"/>
                <a:stretch>
                  <a:fillRect l="-2" t="-12" r="1" b="8"/>
                </a:stretch>
              </a:blipFill>
            </p:spPr>
            <p:txBody>
              <a:bodyPr/>
              <a:lstStyle/>
              <a:p>
                <a:r>
                  <a:rPr lang="zh-CN" altLang="en-US">
                    <a:noFill/>
                  </a:rPr>
                  <a:t> </a:t>
                </a:r>
              </a:p>
            </p:txBody>
          </p:sp>
        </mc:Fallback>
      </mc:AlternateContent>
      <p:pic>
        <p:nvPicPr>
          <p:cNvPr id="3" name="图片 2"/>
          <p:cNvPicPr>
            <a:picLocks noChangeAspect="1"/>
          </p:cNvPicPr>
          <p:nvPr/>
        </p:nvPicPr>
        <p:blipFill>
          <a:blip r:embed="rId2"/>
          <a:stretch>
            <a:fillRect/>
          </a:stretch>
        </p:blipFill>
        <p:spPr>
          <a:xfrm>
            <a:off x="1270670" y="1700808"/>
            <a:ext cx="1248488" cy="706562"/>
          </a:xfrm>
          <a:prstGeom prst="rect">
            <a:avLst/>
          </a:prstGeom>
        </p:spPr>
      </p:pic>
      <p:pic>
        <p:nvPicPr>
          <p:cNvPr id="4" name="图片 3"/>
          <p:cNvPicPr>
            <a:picLocks noChangeAspect="1"/>
          </p:cNvPicPr>
          <p:nvPr/>
        </p:nvPicPr>
        <p:blipFill>
          <a:blip r:embed="rId3"/>
          <a:stretch>
            <a:fillRect/>
          </a:stretch>
        </p:blipFill>
        <p:spPr>
          <a:xfrm>
            <a:off x="2972042" y="1628801"/>
            <a:ext cx="1102751" cy="864096"/>
          </a:xfrm>
          <a:prstGeom prst="rect">
            <a:avLst/>
          </a:prstGeom>
        </p:spPr>
      </p:pic>
      <p:pic>
        <p:nvPicPr>
          <p:cNvPr id="5" name="图片 4"/>
          <p:cNvPicPr>
            <a:picLocks noChangeAspect="1"/>
          </p:cNvPicPr>
          <p:nvPr/>
        </p:nvPicPr>
        <p:blipFill>
          <a:blip r:embed="rId4"/>
          <a:stretch>
            <a:fillRect/>
          </a:stretch>
        </p:blipFill>
        <p:spPr>
          <a:xfrm>
            <a:off x="4752235" y="1764190"/>
            <a:ext cx="704466" cy="516062"/>
          </a:xfrm>
          <a:prstGeom prst="rect">
            <a:avLst/>
          </a:prstGeom>
        </p:spPr>
      </p:pic>
      <p:pic>
        <p:nvPicPr>
          <p:cNvPr id="6" name="图片 5"/>
          <p:cNvPicPr>
            <a:picLocks noChangeAspect="1"/>
          </p:cNvPicPr>
          <p:nvPr/>
        </p:nvPicPr>
        <p:blipFill>
          <a:blip r:embed="rId5"/>
          <a:stretch>
            <a:fillRect/>
          </a:stretch>
        </p:blipFill>
        <p:spPr>
          <a:xfrm>
            <a:off x="2027278" y="4006898"/>
            <a:ext cx="983760" cy="623510"/>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82586"/>
            <a:ext cx="11485848" cy="1754326"/>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同种元素相邻价态的粒子间不发生氧化还原反应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和浓硫酸之间不发生氧化还原反应。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当硫元素的高价态粒子与低价态粒子反应时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一般生成中间价态粒子</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pic>
        <p:nvPicPr>
          <p:cNvPr id="3" name="名师点拨.eps" descr="id:2147491638;FounderCES"/>
          <p:cNvPicPr/>
          <p:nvPr/>
        </p:nvPicPr>
        <p:blipFill>
          <a:blip r:embed="rId1"/>
          <a:stretch>
            <a:fillRect/>
          </a:stretch>
        </p:blipFill>
        <p:spPr>
          <a:xfrm>
            <a:off x="478582" y="964552"/>
            <a:ext cx="1944216" cy="454668"/>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硫及其化合物的转化关</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系</a:t>
            </a: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3" name="d681.jpg" descr="id:2147491645;FounderCES"/>
          <p:cNvPicPr/>
          <p:nvPr/>
        </p:nvPicPr>
        <p:blipFill>
          <a:blip r:embed="rId1"/>
          <a:stretch>
            <a:fillRect/>
          </a:stretch>
        </p:blipFill>
        <p:spPr>
          <a:xfrm>
            <a:off x="2278782" y="1484784"/>
            <a:ext cx="5976664" cy="3194469"/>
          </a:xfrm>
          <a:prstGeom prst="rect">
            <a:avLst/>
          </a:prstGeo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实验设计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）设计实验实现不同价态的硫的转化，遵循的原则是科学性、可行性、安全性和绿色化学。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）实验设计方</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案</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3" name="表格 2"/>
              <p:cNvGraphicFramePr>
                <a:graphicFrameLocks noGrp="1"/>
              </p:cNvGraphicFramePr>
              <p:nvPr/>
            </p:nvGraphicFramePr>
            <p:xfrm>
              <a:off x="478582" y="3068960"/>
              <a:ext cx="11368120" cy="2194560"/>
            </p:xfrm>
            <a:graphic>
              <a:graphicData uri="http://schemas.openxmlformats.org/drawingml/2006/table">
                <a:tbl>
                  <a:tblPr firstRow="1" firstCol="1" bandRow="1"/>
                  <a:tblGrid>
                    <a:gridCol w="2238391"/>
                    <a:gridCol w="2586145"/>
                    <a:gridCol w="3528392"/>
                    <a:gridCol w="3015192"/>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预期转化</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选择试剂</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实验操作和现象</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实验结论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limUpp>
                                <m:limUp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limUp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𝐒</m:t>
                                  </m:r>
                                </m:e>
                                <m:lim>
                                  <m:r>
                                    <a:rPr lang="zh-CN"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lim>
                              </m:limUpp>
                            </m:oMath>
                          </a14:m>
                          <a:r>
                            <a:rPr lang="zh-CN"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limUpp>
                                <m:limUp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limUp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𝐒</m:t>
                                  </m:r>
                                </m:e>
                                <m:li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lim>
                              </m:limUpp>
                            </m:oMath>
                          </a14:m>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rowSpan="2">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二氧化硫、硫化氢、蒸馏水</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rowSpan="2">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将</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通入水中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生成黄色沉淀</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或溶液变浑浊</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rowSpan="2">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反应生成单质硫</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0">
                    <a:tc>
                      <a:txBody>
                        <a:bodyPr/>
                        <a:lstStyle/>
                        <a:p>
                          <a:pPr algn="ctr" hangingPunct="0">
                            <a:lnSpc>
                              <a:spcPct val="150000"/>
                            </a:lnSpc>
                            <a:spcAft>
                              <a:spcPts val="0"/>
                            </a:spcAft>
                          </a:pPr>
                          <a14:m>
                            <m:oMath xmlns:m="http://schemas.openxmlformats.org/officeDocument/2006/math">
                              <m:limUpp>
                                <m:limUp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limUp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𝐒</m:t>
                                  </m:r>
                                </m:e>
                                <m:lim>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lim>
                              </m:limUpp>
                            </m:oMath>
                          </a14:m>
                          <a:r>
                            <a:rPr lang="zh-CN"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limUpp>
                                <m:limUp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limUp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𝐒</m:t>
                                  </m:r>
                                </m:e>
                                <m:li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lim>
                              </m:limUpp>
                            </m:oMath>
                          </a14:m>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vMerge="1">
                      <a:tcPr/>
                    </a:tc>
                    <a:tc vMerge="1">
                      <a:tcPr/>
                    </a:tc>
                    <a:tc vMerge="1">
                      <a:tcPr/>
                    </a:tc>
                  </a:tr>
                </a:tbl>
              </a:graphicData>
            </a:graphic>
          </p:graphicFrame>
        </mc:Choice>
        <mc:Fallback xmlns="">
          <p:graphicFrame>
            <p:nvGraphicFramePr>
              <p:cNvPr id="3" name="表格 2"/>
              <p:cNvGraphicFramePr>
                <a:graphicFrameLocks noGrp="1"/>
              </p:cNvGraphicFramePr>
              <p:nvPr/>
            </p:nvGraphicFramePr>
            <p:xfrm>
              <a:off x="478582" y="3068960"/>
              <a:ext cx="11368120" cy="2194560"/>
            </p:xfrm>
            <a:graphic>
              <a:graphicData uri="http://schemas.openxmlformats.org/drawingml/2006/table">
                <a:tbl>
                  <a:tblPr firstRow="1" firstCol="1" bandRow="1"/>
                  <a:tblGrid>
                    <a:gridCol w="2238391"/>
                    <a:gridCol w="2586145"/>
                    <a:gridCol w="3528392"/>
                    <a:gridCol w="3015192"/>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预期转化</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选择试剂</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实验操作和现象</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实验结论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r>
                  <a:tr h="777240">
                    <a:tc>
                      <a:txBody>
                        <a:bodyPr/>
                        <a:lstStyle/>
                        <a:p>
                          <a:endParaRPr lang="zh-CN"/>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1"/>
                        </a:blipFill>
                      </a:tcPr>
                    </a:tc>
                    <a:tc rowSpan="2">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二氧化硫、硫化氢、蒸馏水</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rowSpan="2">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将</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通入水中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生成黄色沉淀</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或溶液变浑浊</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rowSpan="2">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反应生成单质硫</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868680">
                    <a:tc>
                      <a:txBody>
                        <a:bodyPr/>
                        <a:lstStyle/>
                        <a:p>
                          <a:endParaRPr lang="zh-CN"/>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1"/>
                        </a:blipFill>
                      </a:tcPr>
                    </a:tc>
                    <a:tc vMerge="1">
                      <a:tcPr/>
                    </a:tc>
                    <a:tc vMerge="1">
                      <a:tcPr/>
                    </a:tc>
                    <a:tc vMerge="1">
                      <a:tcPr/>
                    </a:tc>
                  </a:tr>
                </a:tbl>
              </a:graphicData>
            </a:graphic>
          </p:graphicFrame>
        </mc:Fallback>
      </mc:AlternateContent>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 name="表格 2"/>
              <p:cNvGraphicFramePr>
                <a:graphicFrameLocks noGrp="1"/>
              </p:cNvGraphicFramePr>
              <p:nvPr/>
            </p:nvGraphicFramePr>
            <p:xfrm>
              <a:off x="406572" y="980728"/>
              <a:ext cx="11449273" cy="4389120"/>
            </p:xfrm>
            <a:graphic>
              <a:graphicData uri="http://schemas.openxmlformats.org/drawingml/2006/table">
                <a:tbl>
                  <a:tblPr firstRow="1" firstCol="1" bandRow="1"/>
                  <a:tblGrid>
                    <a:gridCol w="2232250"/>
                    <a:gridCol w="2664296"/>
                    <a:gridCol w="3600400"/>
                    <a:gridCol w="2952327"/>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预期转化</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选择试剂</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实验操作和现象</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实验结论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pPr>
                          <a14:m>
                            <m:oMath xmlns:m="http://schemas.openxmlformats.org/officeDocument/2006/math">
                              <m:limUpp>
                                <m:limUp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limUp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𝐒</m:t>
                                  </m:r>
                                </m:e>
                                <m:lim>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lim>
                              </m:limUpp>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limUpp>
                                <m:limUp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limUp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𝐒</m:t>
                                  </m:r>
                                </m:e>
                                <m:lim>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𝟔</m:t>
                                  </m:r>
                                </m:lim>
                              </m:limUpp>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二氧化硫、新制</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氯水、</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将</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通入新制氯水中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溶液黄绿色褪去</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再向溶液中滴入氯化钡溶液</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产生白色沉淀</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二氧化硫在水中能被强氧化剂氧化为</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a:rPr lang="zh-CN"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oMath>
                          </a14:m>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limUpp>
                                <m:limUp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limUp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𝐒</m:t>
                                  </m:r>
                                </m:e>
                                <m:lim>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𝟔</m:t>
                                  </m:r>
                                </m:lim>
                              </m:limUpp>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limUpp>
                                <m:limUp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limUp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𝐒</m:t>
                                  </m:r>
                                </m:e>
                                <m:lim>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lim>
                              </m:limUpp>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浓硫酸、铜片</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加热铜片和浓硫酸的混合物</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生成有刺激性气味的气体</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浓硫酸被金属铜还原为</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bl>
              </a:graphicData>
            </a:graphic>
          </p:graphicFrame>
        </mc:Choice>
        <mc:Fallback xmlns="">
          <p:graphicFrame>
            <p:nvGraphicFramePr>
              <p:cNvPr id="3" name="表格 2"/>
              <p:cNvGraphicFramePr>
                <a:graphicFrameLocks noGrp="1"/>
              </p:cNvGraphicFramePr>
              <p:nvPr/>
            </p:nvGraphicFramePr>
            <p:xfrm>
              <a:off x="406572" y="980728"/>
              <a:ext cx="11449273" cy="4389120"/>
            </p:xfrm>
            <a:graphic>
              <a:graphicData uri="http://schemas.openxmlformats.org/drawingml/2006/table">
                <a:tbl>
                  <a:tblPr firstRow="1" firstCol="1" bandRow="1"/>
                  <a:tblGrid>
                    <a:gridCol w="2232250"/>
                    <a:gridCol w="2664296"/>
                    <a:gridCol w="3600400"/>
                    <a:gridCol w="2952327"/>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预期转化</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选择试剂</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实验操作和现象</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实验结论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r>
                  <a:tr h="2194560">
                    <a:tc>
                      <a:txBody>
                        <a:bodyPr/>
                        <a:lstStyle/>
                        <a:p>
                          <a:endParaRPr lang="zh-CN"/>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1"/>
                        </a:blip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二氧化硫、新制</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氯水、</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BaCl</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将</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通入新制氯水中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溶液黄绿色褪去</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再向溶液中滴入氯化钡溶液</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产生白色沉淀</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endParaRPr lang="zh-CN"/>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1"/>
                        </a:blipFill>
                      </a:tcPr>
                    </a:tc>
                  </a:tr>
                  <a:tr h="1645920">
                    <a:tc>
                      <a:txBody>
                        <a:bodyPr/>
                        <a:lstStyle/>
                        <a:p>
                          <a:endParaRPr lang="zh-CN"/>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1"/>
                        </a:blip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浓硫酸、铜片</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加热铜片和浓硫酸的混合物</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生成有刺激性气味的气体</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浓硫酸被金属铜还原为</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bl>
              </a:graphicData>
            </a:graphic>
          </p:graphicFrame>
        </mc:Fallback>
      </mc:AlternateContent>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1130246"/>
          </a:xfrm>
        </p:spPr>
        <p:txBody>
          <a:bodyPr/>
          <a:lstStyle/>
          <a:p>
            <a:pPr hangingPunct="0">
              <a:spcAft>
                <a:spcPts val="0"/>
              </a:spcAft>
            </a:pPr>
            <a:r>
              <a:rPr lang="en-US" altLang="zh-CN" b="1" smtClean="0">
                <a:solidFill>
                  <a:srgbClr val="46B26A"/>
                </a:solidFill>
                <a:latin typeface="Times New Roman" panose="02020603050405020304" pitchFamily="18" charset="0"/>
                <a:ea typeface="宋体" panose="02010600030101010101" pitchFamily="2" charset="-122"/>
                <a:cs typeface="Times New Roman" panose="02020603050405020304" pitchFamily="18" charset="0"/>
              </a:rPr>
              <a:t>              SO</a:t>
            </a:r>
            <a:r>
              <a:rPr lang="en-US" altLang="zh-CN" b="1" baseline="-25000" smtClean="0">
                <a:solidFill>
                  <a:srgbClr val="46B26A"/>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b="1">
                <a:solidFill>
                  <a:srgbClr val="46B26A"/>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46B26A"/>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的性质比较与鉴别</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性质的比较</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要点破.eps" descr="id:2147491660;FounderCES"/>
          <p:cNvPicPr/>
          <p:nvPr/>
        </p:nvPicPr>
        <p:blipFill>
          <a:blip r:embed="rId1"/>
          <a:stretch>
            <a:fillRect/>
          </a:stretch>
        </p:blipFill>
        <p:spPr>
          <a:xfrm>
            <a:off x="2913422" y="836712"/>
            <a:ext cx="6638168" cy="573653"/>
          </a:xfrm>
          <a:prstGeom prst="rect">
            <a:avLst/>
          </a:prstGeom>
        </p:spPr>
      </p:pic>
      <p:pic>
        <p:nvPicPr>
          <p:cNvPr id="5" name="要点1.eps" descr="id:2147491667;FounderCES"/>
          <p:cNvPicPr/>
          <p:nvPr/>
        </p:nvPicPr>
        <p:blipFill>
          <a:blip r:embed="rId2"/>
          <a:stretch>
            <a:fillRect/>
          </a:stretch>
        </p:blipFill>
        <p:spPr>
          <a:xfrm>
            <a:off x="504460" y="1646052"/>
            <a:ext cx="980430" cy="344346"/>
          </a:xfrm>
          <a:prstGeom prst="rect">
            <a:avLst/>
          </a:prstGeom>
        </p:spPr>
      </p:pic>
      <p:graphicFrame>
        <p:nvGraphicFramePr>
          <p:cNvPr id="7" name="表格 6"/>
          <p:cNvGraphicFramePr>
            <a:graphicFrameLocks noGrp="1"/>
          </p:cNvGraphicFramePr>
          <p:nvPr/>
        </p:nvGraphicFramePr>
        <p:xfrm>
          <a:off x="504460" y="2853351"/>
          <a:ext cx="11279378" cy="2220341"/>
        </p:xfrm>
        <a:graphic>
          <a:graphicData uri="http://schemas.openxmlformats.org/drawingml/2006/table">
            <a:tbl>
              <a:tblPr firstRow="1" firstCol="1" bandRow="1"/>
              <a:tblGrid>
                <a:gridCol w="1079911"/>
                <a:gridCol w="2926659"/>
                <a:gridCol w="3744416"/>
                <a:gridCol w="3528392"/>
              </a:tblGrid>
              <a:tr h="299727">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性质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hMerge="1">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r>
              <a:tr h="410301">
                <a:tc rowSpan="3">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性质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色、味</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无色、刺激性气味</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无色、无味</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299727">
                <a:tc v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毒性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有毒</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无毒</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574421">
                <a:tc v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溶解性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易溶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表格 3"/>
              <p:cNvGraphicFramePr>
                <a:graphicFrameLocks noGrp="1"/>
              </p:cNvGraphicFramePr>
              <p:nvPr/>
            </p:nvGraphicFramePr>
            <p:xfrm>
              <a:off x="406574" y="807215"/>
              <a:ext cx="11449272" cy="5467810"/>
            </p:xfrm>
            <a:graphic>
              <a:graphicData uri="http://schemas.openxmlformats.org/drawingml/2006/table">
                <a:tbl>
                  <a:tblPr firstRow="1" firstCol="1" bandRow="1"/>
                  <a:tblGrid>
                    <a:gridCol w="648072"/>
                    <a:gridCol w="1296144"/>
                    <a:gridCol w="4680520"/>
                    <a:gridCol w="4824536"/>
                  </a:tblGrid>
                  <a:tr h="318907">
                    <a:tc gridSpan="2">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性质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hMerge="1">
                      <a:tcPr/>
                    </a:tc>
                    <a:tc>
                      <a:txBody>
                        <a:bodyPr/>
                        <a:lstStyle/>
                        <a:p>
                          <a:pPr algn="ctr" hangingPunct="0">
                            <a:lnSpc>
                              <a:spcPct val="12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2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r>
                  <a:tr h="633674">
                    <a:tc rowSpan="5">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化学</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性质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a:t>
                          </a: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水反</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20000"/>
                            </a:lnSpc>
                            <a:spcAft>
                              <a:spcPts val="0"/>
                            </a:spcAft>
                          </a:pPr>
                          <a:r>
                            <a:rPr lang="en-US" sz="2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r>
                                <a:rPr lang="en-US" sz="22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oMath>
                          </a14:m>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405" marR="740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20000"/>
                            </a:lnSpc>
                            <a:spcAft>
                              <a:spcPts val="0"/>
                            </a:spcAft>
                          </a:pPr>
                          <a:r>
                            <a:rPr lang="en-US" sz="2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r>
                                <a:rPr lang="en-US" sz="22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oMath>
                          </a14:m>
                          <a:r>
                            <a:rPr lang="en-US" sz="2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2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2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405" marR="740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1261350">
                    <a:tc vMerge="1">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a:t>
                          </a: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碱反</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2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少量</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HS</a:t>
                          </a:r>
                          <a14:m>
                            <m:oMath xmlns:m="http://schemas.openxmlformats.org/officeDocument/2006/math">
                              <m:sSubSup>
                                <m:sSubSup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b>
                                <m:sup>
                                  <m:r>
                                    <a:rPr lang="zh-CN"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2OH</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足量</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b>
                                <m:sup>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a:rPr lang="zh-CN"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405" marR="740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2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少量</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HC</a:t>
                          </a:r>
                          <a14:m>
                            <m:oMath xmlns:m="http://schemas.openxmlformats.org/officeDocument/2006/math">
                              <m:sSubSup>
                                <m:sSubSup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b>
                                <m:sup>
                                  <m:r>
                                    <a:rPr lang="zh-CN"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2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2OH</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足量</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b>
                                <m:sup>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a:rPr lang="zh-CN"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405" marR="740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597344">
                    <a:tc vMerge="1">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氧化性</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2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3S</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405" marR="740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2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zh-CN"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高温</m:t>
                                      </m:r>
                                    </m:e>
                                  </m:bar>
                                </m:num>
                                <m:den>
                                  <m:r>
                                    <a:rPr lang="en-US"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2CO</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405" marR="740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1072837">
                    <a:tc vMerge="1">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还原性</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20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2SO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2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                   </a:t>
                          </a:r>
                          <a:r>
                            <a:rPr lang="en-US" sz="2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2SO</a:t>
                          </a:r>
                          <a:r>
                            <a:rPr lang="en-US" sz="22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也能被酸性</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KMnO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溶液、氯水、溴水等氧化</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405" marR="740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无还原性</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405" marR="740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315929">
                    <a:tc vMerge="1">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漂白性</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但不稳定</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405" marR="740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405" marR="740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581985">
                    <a:tc gridSpan="2">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对环境的影响</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hMerge="1">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过量排放会形成酸雨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405" marR="740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过量排放会引起温室效应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405" marR="740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bl>
              </a:graphicData>
            </a:graphic>
          </p:graphicFrame>
        </mc:Choice>
        <mc:Fallback xmlns="">
          <p:graphicFrame>
            <p:nvGraphicFramePr>
              <p:cNvPr id="4" name="表格 3"/>
              <p:cNvGraphicFramePr>
                <a:graphicFrameLocks noGrp="1"/>
              </p:cNvGraphicFramePr>
              <p:nvPr/>
            </p:nvGraphicFramePr>
            <p:xfrm>
              <a:off x="406574" y="807215"/>
              <a:ext cx="11449272" cy="5467810"/>
            </p:xfrm>
            <a:graphic>
              <a:graphicData uri="http://schemas.openxmlformats.org/drawingml/2006/table">
                <a:tbl>
                  <a:tblPr firstRow="1" firstCol="1" bandRow="1"/>
                  <a:tblGrid>
                    <a:gridCol w="648072"/>
                    <a:gridCol w="1296144"/>
                    <a:gridCol w="4680520"/>
                    <a:gridCol w="4824536"/>
                  </a:tblGrid>
                  <a:tr h="318907">
                    <a:tc gridSpan="2">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性质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hMerge="1">
                      <a:tcPr/>
                    </a:tc>
                    <a:tc>
                      <a:txBody>
                        <a:bodyPr/>
                        <a:lstStyle/>
                        <a:p>
                          <a:pPr algn="ctr" hangingPunct="0">
                            <a:lnSpc>
                              <a:spcPct val="12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2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r>
                  <a:tr h="633730">
                    <a:tc rowSpan="5">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化学</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性质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a:t>
                          </a: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水反</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endParaRPr lang="zh-CN"/>
                        </a:p>
                      </a:txBody>
                      <a:tcPr marL="7405" marR="740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1"/>
                        </a:blipFill>
                      </a:tcPr>
                    </a:tc>
                    <a:tc>
                      <a:txBody>
                        <a:bodyPr/>
                        <a:lstStyle/>
                        <a:p>
                          <a:endParaRPr lang="zh-CN"/>
                        </a:p>
                      </a:txBody>
                      <a:tcPr marL="7405" marR="740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1"/>
                        </a:blipFill>
                      </a:tcPr>
                    </a:tc>
                  </a:tr>
                  <a:tr h="1261745">
                    <a:tc vMerge="1">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a:t>
                          </a: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碱反</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endParaRPr lang="zh-CN"/>
                        </a:p>
                      </a:txBody>
                      <a:tcPr marL="7405" marR="740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1"/>
                        </a:blipFill>
                      </a:tcPr>
                    </a:tc>
                    <a:tc>
                      <a:txBody>
                        <a:bodyPr/>
                        <a:lstStyle/>
                        <a:p>
                          <a:endParaRPr lang="zh-CN"/>
                        </a:p>
                      </a:txBody>
                      <a:tcPr marL="7405" marR="740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1"/>
                        </a:blipFill>
                      </a:tcPr>
                    </a:tc>
                  </a:tr>
                  <a:tr h="639445">
                    <a:tc vMerge="1">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氧化性</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endParaRPr lang="zh-CN"/>
                        </a:p>
                      </a:txBody>
                      <a:tcPr marL="7405" marR="740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1"/>
                        </a:blipFill>
                      </a:tcPr>
                    </a:tc>
                    <a:tc>
                      <a:txBody>
                        <a:bodyPr/>
                        <a:lstStyle/>
                        <a:p>
                          <a:endParaRPr lang="zh-CN"/>
                        </a:p>
                      </a:txBody>
                      <a:tcPr marL="7405" marR="740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1"/>
                        </a:blipFill>
                      </a:tcPr>
                    </a:tc>
                  </a:tr>
                  <a:tr h="1072837">
                    <a:tc vMerge="1">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还原性</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20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2SO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en-US" sz="22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                   </a:t>
                          </a:r>
                          <a:r>
                            <a:rPr lang="en-US" sz="2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2SO</a:t>
                          </a:r>
                          <a:r>
                            <a:rPr lang="en-US" sz="22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也能被酸性</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KMnO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溶液、氯水、溴水等氧化</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405" marR="740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无还原性</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405" marR="740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315929">
                    <a:tc vMerge="1">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漂白性</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但不稳定</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405" marR="740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405" marR="740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581985">
                    <a:tc gridSpan="2">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对环境的影响</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hMerge="1">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过量排放会形成酸雨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405" marR="740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过量排放会引起温室效应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7405" marR="740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bl>
              </a:graphicData>
            </a:graphic>
          </p:graphicFrame>
        </mc:Fallback>
      </mc:AlternateContent>
      <p:pic>
        <p:nvPicPr>
          <p:cNvPr id="5" name="图片 4"/>
          <p:cNvPicPr>
            <a:picLocks noChangeAspect="1"/>
          </p:cNvPicPr>
          <p:nvPr/>
        </p:nvPicPr>
        <p:blipFill>
          <a:blip r:embed="rId2"/>
          <a:stretch>
            <a:fillRect/>
          </a:stretch>
        </p:blipFill>
        <p:spPr>
          <a:xfrm>
            <a:off x="3701690" y="4044341"/>
            <a:ext cx="936104" cy="608795"/>
          </a:xfrm>
          <a:prstGeom prst="rect">
            <a:avLst/>
          </a:prstGeom>
        </p:spPr>
      </p:pic>
      <p:pic>
        <p:nvPicPr>
          <p:cNvPr id="6" name="图片 5"/>
          <p:cNvPicPr>
            <a:picLocks noChangeAspect="1"/>
          </p:cNvPicPr>
          <p:nvPr/>
        </p:nvPicPr>
        <p:blipFill>
          <a:blip r:embed="rId3"/>
          <a:stretch>
            <a:fillRect/>
          </a:stretch>
        </p:blipFill>
        <p:spPr>
          <a:xfrm>
            <a:off x="9335566" y="1412776"/>
            <a:ext cx="648072" cy="236213"/>
          </a:xfrm>
          <a:prstGeom prst="rect">
            <a:avLst/>
          </a:prstGeom>
        </p:spPr>
      </p:pic>
      <p:pic>
        <p:nvPicPr>
          <p:cNvPr id="7" name="图片 6"/>
          <p:cNvPicPr>
            <a:picLocks noChangeAspect="1"/>
          </p:cNvPicPr>
          <p:nvPr/>
        </p:nvPicPr>
        <p:blipFill>
          <a:blip r:embed="rId3"/>
          <a:stretch>
            <a:fillRect/>
          </a:stretch>
        </p:blipFill>
        <p:spPr>
          <a:xfrm>
            <a:off x="4611916" y="1412776"/>
            <a:ext cx="648072" cy="236213"/>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mj-lt"/>
                <a:ea typeface="宋体" panose="02010600030101010101" pitchFamily="2" charset="-122"/>
                <a:cs typeface="Times New Roman" panose="02020603050405020304" pitchFamily="18" charset="0"/>
              </a:rPr>
              <a:t>SO</a:t>
            </a:r>
            <a:r>
              <a:rPr lang="en-US" altLang="zh-CN" b="1" baseline="-25000">
                <a:solidFill>
                  <a:srgbClr val="000000"/>
                </a:solidFill>
                <a:latin typeface="+mj-lt"/>
                <a:ea typeface="宋体" panose="02010600030101010101" pitchFamily="2" charset="-122"/>
                <a:cs typeface="Times New Roman" panose="02020603050405020304" pitchFamily="18" charset="0"/>
              </a:rPr>
              <a:t>2</a:t>
            </a:r>
            <a:r>
              <a:rPr lang="zh-CN" altLang="zh-CN" b="1">
                <a:solidFill>
                  <a:srgbClr val="000000"/>
                </a:solidFill>
                <a:latin typeface="+mj-lt"/>
                <a:ea typeface="黑体" panose="02010609060101010101" pitchFamily="49" charset="-122"/>
                <a:cs typeface="Times New Roman" panose="02020603050405020304" pitchFamily="18" charset="0"/>
              </a:rPr>
              <a:t>和</a:t>
            </a:r>
            <a:r>
              <a:rPr lang="en-US" altLang="zh-CN" b="1">
                <a:solidFill>
                  <a:srgbClr val="000000"/>
                </a:solidFill>
                <a:latin typeface="+mj-lt"/>
                <a:ea typeface="宋体" panose="02010600030101010101" pitchFamily="2" charset="-122"/>
                <a:cs typeface="Times New Roman" panose="02020603050405020304" pitchFamily="18" charset="0"/>
              </a:rPr>
              <a:t>CO</a:t>
            </a:r>
            <a:r>
              <a:rPr lang="en-US" altLang="zh-CN" b="1" baseline="-25000">
                <a:solidFill>
                  <a:srgbClr val="000000"/>
                </a:solidFill>
                <a:latin typeface="+mj-lt"/>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的鉴别与除杂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）单一气体的鉴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别</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78582" y="1916832"/>
          <a:ext cx="11368120" cy="3590452"/>
        </p:xfrm>
        <a:graphic>
          <a:graphicData uri="http://schemas.openxmlformats.org/drawingml/2006/table">
            <a:tbl>
              <a:tblPr firstRow="1" firstCol="1" bandRow="1"/>
              <a:tblGrid>
                <a:gridCol w="3251856"/>
                <a:gridCol w="8116264"/>
              </a:tblGrid>
              <a:tr h="418500">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试剂</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现象及结论</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r>
              <a:tr h="418500">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品红溶液</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使品红溶液褪色的是</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不能使品红溶液褪色的是</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418500">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氢硫酸</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出现浑浊的是</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无明显现象的是</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418500">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高锰酸钾溶液</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使紫色褪去的是</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无明显现象的是</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418500">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溴水</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使橙色褪去的是</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无明显现象的是</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537926">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碘水</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含淀粉</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使蓝色褪去的是</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无明显现象的是</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537926">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硝酸酸化的硝酸钡溶液</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产生白色沉淀的是</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无明显现象的是</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084655"/>
            <a:ext cx="11485848" cy="1200329"/>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都能使澄清石灰水变浑浊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继续通入过量的气体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沉淀都会消失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故不能用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鉴别</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pic>
        <p:nvPicPr>
          <p:cNvPr id="3" name="温馨提示.eps" descr="id:2147491690;FounderCES"/>
          <p:cNvPicPr/>
          <p:nvPr/>
        </p:nvPicPr>
        <p:blipFill>
          <a:blip r:embed="rId1"/>
          <a:stretch>
            <a:fillRect/>
          </a:stretch>
        </p:blipFill>
        <p:spPr>
          <a:xfrm>
            <a:off x="478582" y="2295839"/>
            <a:ext cx="1584176" cy="311456"/>
          </a:xfrm>
          <a:prstGeom prst="rect">
            <a:avLst/>
          </a:prstGeo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154984"/>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）混合气体的鉴别：</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同时存在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200000"/>
              </a:lnSpc>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都可使澄清石灰水变浑浊，检验二者同时存在的一般流程：检验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Cambria Math" panose="02040503050406030204" pitchFamily="18" charset="0"/>
                <a:ea typeface="Cambria Math" panose="020405030504060302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除去</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Cambria Math" panose="02040503050406030204" pitchFamily="18" charset="0"/>
                <a:ea typeface="Cambria Math" panose="020405030504060302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检验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已除尽</a:t>
            </a:r>
            <a:r>
              <a:rPr lang="en-US" altLang="zh-CN" b="1">
                <a:solidFill>
                  <a:srgbClr val="000000"/>
                </a:solidFill>
                <a:latin typeface="Cambria Math" panose="02040503050406030204" pitchFamily="18" charset="0"/>
                <a:ea typeface="Cambria Math" panose="020405030504060302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检验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cy35-11.jpg" descr="id:2147491697;FounderCES"/>
          <p:cNvPicPr/>
          <p:nvPr/>
        </p:nvPicPr>
        <p:blipFill>
          <a:blip r:embed="rId1"/>
          <a:stretch>
            <a:fillRect/>
          </a:stretch>
        </p:blipFill>
        <p:spPr>
          <a:xfrm>
            <a:off x="2998862" y="1484784"/>
            <a:ext cx="5118273" cy="2160240"/>
          </a:xfrm>
          <a:prstGeom prst="rect">
            <a:avLst/>
          </a:prstGeom>
        </p:spPr>
      </p:pic>
      <p:sp>
        <p:nvSpPr>
          <p:cNvPr id="5" name="内容占位符 1"/>
          <p:cNvSpPr txBox="1"/>
          <p:nvPr/>
        </p:nvSpPr>
        <p:spPr bwMode="auto">
          <a:xfrm>
            <a:off x="360854" y="4869160"/>
            <a:ext cx="11485848" cy="1200329"/>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可将除去和检验</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是否除尽合并为一个装置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用较浓的酸性</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KMnO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溶液。</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名师点拨.eps" descr="id:2147491704;FounderCES"/>
          <p:cNvPicPr/>
          <p:nvPr/>
        </p:nvPicPr>
        <p:blipFill>
          <a:blip r:embed="rId2"/>
          <a:stretch>
            <a:fillRect/>
          </a:stretch>
        </p:blipFill>
        <p:spPr>
          <a:xfrm>
            <a:off x="513496" y="4985172"/>
            <a:ext cx="1701904" cy="398002"/>
          </a:xfrm>
          <a:prstGeom prst="rect">
            <a:avLst/>
          </a:prstGeom>
          <a:solidFill>
            <a:srgbClr val="E3F2E7"/>
          </a:solid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1342509"/>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硫</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及其氧化物的性</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质</a:t>
            </a:r>
            <a:endParaRPr lang="zh-CN" altLang="zh-CN" sz="1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硫元素</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知识过.eps" descr="id:2147487985;FounderCES"/>
          <p:cNvPicPr/>
          <p:nvPr/>
        </p:nvPicPr>
        <p:blipFill>
          <a:blip r:embed="rId1">
            <a:clrChange>
              <a:clrFrom>
                <a:srgbClr val="000000">
                  <a:alpha val="0"/>
                </a:srgbClr>
              </a:clrFrom>
              <a:clrTo>
                <a:srgbClr val="000000">
                  <a:alpha val="0"/>
                </a:srgbClr>
              </a:clrTo>
            </a:clrChange>
          </a:blip>
          <a:stretch>
            <a:fillRect/>
          </a:stretch>
        </p:blipFill>
        <p:spPr>
          <a:xfrm>
            <a:off x="2970689" y="755651"/>
            <a:ext cx="6249035" cy="539750"/>
          </a:xfrm>
          <a:prstGeom prst="rect">
            <a:avLst/>
          </a:prstGeom>
        </p:spPr>
      </p:pic>
      <p:pic>
        <p:nvPicPr>
          <p:cNvPr id="12" name="知识点1.eps" descr="id:2147491441;FounderCES"/>
          <p:cNvPicPr/>
          <p:nvPr/>
        </p:nvPicPr>
        <p:blipFill>
          <a:blip r:embed="rId2"/>
          <a:stretch>
            <a:fillRect/>
          </a:stretch>
        </p:blipFill>
        <p:spPr>
          <a:xfrm>
            <a:off x="406574" y="1520590"/>
            <a:ext cx="1296144" cy="358243"/>
          </a:xfrm>
          <a:prstGeom prst="rect">
            <a:avLst/>
          </a:prstGeom>
        </p:spPr>
      </p:pic>
      <p:graphicFrame>
        <p:nvGraphicFramePr>
          <p:cNvPr id="11" name="表格 10"/>
          <p:cNvGraphicFramePr>
            <a:graphicFrameLocks noGrp="1"/>
          </p:cNvGraphicFramePr>
          <p:nvPr/>
        </p:nvGraphicFramePr>
        <p:xfrm>
          <a:off x="423826" y="2564904"/>
          <a:ext cx="11403980" cy="2228850"/>
        </p:xfrm>
        <a:graphic>
          <a:graphicData uri="http://schemas.openxmlformats.org/drawingml/2006/table">
            <a:tbl>
              <a:tblPr firstRow="1" firstCol="1" bandRow="1"/>
              <a:tblGrid>
                <a:gridCol w="2907036"/>
                <a:gridCol w="2376264"/>
                <a:gridCol w="2088232"/>
                <a:gridCol w="4032448"/>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硫元素位置</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原子结构示意图</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非金属性</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主要化合价</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第三周</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期第</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ⅥA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05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比氯、氧弱</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bl>
          </a:graphicData>
        </a:graphic>
      </p:graphicFrame>
      <p:pic>
        <p:nvPicPr>
          <p:cNvPr id="1028" name="cy35-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34918" y="3300011"/>
            <a:ext cx="1224136" cy="1313164"/>
          </a:xfrm>
          <a:prstGeom prst="rect">
            <a:avLst/>
          </a:prstGeom>
          <a:noFill/>
          <a:extLst>
            <a:ext uri="{909E8E84-426E-40DD-AFC4-6F175D3DCCD1}">
              <a14:hiddenFill xmlns:a14="http://schemas.microsoft.com/office/drawing/2010/main">
                <a:solidFill>
                  <a:srgbClr val="FFFFFF"/>
                </a:solidFill>
              </a14:hiddenFill>
            </a:ext>
          </a:extLst>
        </p:spPr>
      </p:pic>
      <p:sp>
        <p:nvSpPr>
          <p:cNvPr id="17" name="内容占位符 1"/>
          <p:cNvSpPr>
            <a:spLocks noGrp="1"/>
          </p:cNvSpPr>
          <p:nvPr>
            <p:ph idx="1"/>
          </p:nvPr>
        </p:nvSpPr>
        <p:spPr>
          <a:xfrm>
            <a:off x="360854" y="4941168"/>
            <a:ext cx="11485848" cy="1130246"/>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自然界中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硫以游离态和化合态形式存在。硫有多种同素异形体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如正交硫和斜方硫。</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8" name="名师点拨.eps" descr="id:2147491456;FounderCES"/>
          <p:cNvPicPr/>
          <p:nvPr/>
        </p:nvPicPr>
        <p:blipFill>
          <a:blip r:embed="rId4"/>
          <a:stretch>
            <a:fillRect/>
          </a:stretch>
        </p:blipFill>
        <p:spPr>
          <a:xfrm>
            <a:off x="434821" y="5040386"/>
            <a:ext cx="1771953" cy="41438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uiExpand="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4740850"/>
              </a:xfrm>
            </p:spPr>
            <p:txBody>
              <a:bodyPr/>
              <a:lstStyle/>
              <a:p>
                <a:pPr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安徽芜湖第一中学高一月考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）浓硫酸与木炭在加热条件下可发生化学反应：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，为检验反应的产物，某同学设计了如图所示的实验，请判断下列说法不正确的是（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物质甲是碱石灰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用于检验生成的水</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装置乙中会生成黄色沉淀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体现了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的氧化性</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装置丙中紫色的溶液变红</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装置戊中溶液不褪色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装置己中出现浑浊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明</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产</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物中含有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4740850"/>
              </a:xfrm>
              <a:blipFill rotWithShape="1">
                <a:blip r:embed="rId1"/>
                <a:stretch>
                  <a:fillRect l="-2" t="-13" r="1" b="-470"/>
                </a:stretch>
              </a:blipFill>
            </p:spPr>
            <p:txBody>
              <a:bodyPr/>
              <a:lstStyle/>
              <a:p>
                <a:r>
                  <a:rPr lang="zh-CN" altLang="en-US">
                    <a:noFill/>
                  </a:rPr>
                  <a:t> </a:t>
                </a:r>
              </a:p>
            </p:txBody>
          </p:sp>
        </mc:Fallback>
      </mc:AlternateContent>
      <p:pic>
        <p:nvPicPr>
          <p:cNvPr id="5" name="cy35-12.jpg" descr="id:2147491718;FounderCES"/>
          <p:cNvPicPr/>
          <p:nvPr/>
        </p:nvPicPr>
        <p:blipFill>
          <a:blip r:embed="rId2"/>
          <a:stretch>
            <a:fillRect/>
          </a:stretch>
        </p:blipFill>
        <p:spPr>
          <a:xfrm>
            <a:off x="7463358" y="2924943"/>
            <a:ext cx="4248472" cy="1827093"/>
          </a:xfrm>
          <a:prstGeom prst="rect">
            <a:avLst/>
          </a:prstGeom>
        </p:spPr>
      </p:pic>
      <p:pic>
        <p:nvPicPr>
          <p:cNvPr id="6" name="24典例1.eps" descr="id:2147491711;FounderCES"/>
          <p:cNvPicPr/>
          <p:nvPr/>
        </p:nvPicPr>
        <p:blipFill>
          <a:blip r:embed="rId3"/>
          <a:stretch>
            <a:fillRect/>
          </a:stretch>
        </p:blipFill>
        <p:spPr>
          <a:xfrm>
            <a:off x="478582" y="908720"/>
            <a:ext cx="1008112" cy="325157"/>
          </a:xfrm>
          <a:prstGeom prst="rect">
            <a:avLst/>
          </a:prstGeo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smtClean="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u="wavy" smtClean="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甲</a:t>
            </a:r>
            <a:r>
              <a:rPr lang="zh-CN" altLang="zh-CN" b="1" u="wavy">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是无水硫酸铜</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用于检验生成的水</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碱石</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灰可</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以吸收水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但无明显现象</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浓硫酸与木炭在加热条件下发生化学反应生成</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和水</a:t>
            </a:r>
            <a:r>
              <a:rPr lang="zh-CN"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检测顺序为水、</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法检验水的存在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装置乙中会生成黄色沉淀</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体现了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的氧化性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二氧化硫的水溶液显酸性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故装置丙中紫色石蕊溶液变红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装置戊中品红溶液不褪色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已经除尽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装置己中澄清石灰水变浑浊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说明产物中含有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1725;FounderCES"/>
          <p:cNvPicPr/>
          <p:nvPr/>
        </p:nvPicPr>
        <p:blipFill>
          <a:blip r:embed="rId1"/>
          <a:stretch>
            <a:fillRect/>
          </a:stretch>
        </p:blipFill>
        <p:spPr>
          <a:xfrm>
            <a:off x="478581" y="928971"/>
            <a:ext cx="952351" cy="340005"/>
          </a:xfrm>
          <a:prstGeom prst="rect">
            <a:avLst/>
          </a:prstGeom>
        </p:spPr>
      </p:pic>
      <p:pic>
        <p:nvPicPr>
          <p:cNvPr id="4" name="箭头右.eps" descr="id:2147491732;FounderCES"/>
          <p:cNvPicPr/>
          <p:nvPr/>
        </p:nvPicPr>
        <p:blipFill>
          <a:blip r:embed="rId2"/>
          <a:stretch>
            <a:fillRect/>
          </a:stretch>
        </p:blipFill>
        <p:spPr>
          <a:xfrm>
            <a:off x="2494806" y="1260570"/>
            <a:ext cx="298891" cy="235906"/>
          </a:xfrm>
          <a:prstGeom prst="rect">
            <a:avLst/>
          </a:prstGeom>
        </p:spPr>
      </p:pic>
      <p:pic>
        <p:nvPicPr>
          <p:cNvPr id="5" name="cy35-12.jpg" descr="id:2147491718;FounderCES"/>
          <p:cNvPicPr/>
          <p:nvPr/>
        </p:nvPicPr>
        <p:blipFill>
          <a:blip r:embed="rId3"/>
          <a:stretch>
            <a:fillRect/>
          </a:stretch>
        </p:blipFill>
        <p:spPr>
          <a:xfrm>
            <a:off x="3718942" y="4221088"/>
            <a:ext cx="4248472" cy="1827093"/>
          </a:xfrm>
          <a:prstGeom prst="rect">
            <a:avLst/>
          </a:prstGeom>
        </p:spPr>
      </p:pic>
      <p:pic>
        <p:nvPicPr>
          <p:cNvPr id="6" name="图片 5"/>
          <p:cNvPicPr>
            <a:picLocks noChangeAspect="1"/>
          </p:cNvPicPr>
          <p:nvPr/>
        </p:nvPicPr>
        <p:blipFill>
          <a:blip r:embed="rId4"/>
          <a:stretch>
            <a:fillRect/>
          </a:stretch>
        </p:blipFill>
        <p:spPr>
          <a:xfrm>
            <a:off x="384913" y="4888988"/>
            <a:ext cx="1046020" cy="423292"/>
          </a:xfrm>
          <a:prstGeom prst="rect">
            <a:avLst/>
          </a:prstGeom>
        </p:spPr>
      </p:pic>
      <p:sp>
        <p:nvSpPr>
          <p:cNvPr id="7" name="内容占位符 1"/>
          <p:cNvSpPr txBox="1"/>
          <p:nvPr/>
        </p:nvSpPr>
        <p:spPr bwMode="auto">
          <a:xfrm>
            <a:off x="1342678" y="4726885"/>
            <a:ext cx="10504024"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896917"/>
            <a:ext cx="11485848" cy="1684244"/>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除</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去</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的两种方法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利用二氧化硫的还原性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用酸性高锰酸钾溶液、氯水、溴水等除去</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利用亚硫酸的酸性比碳酸强的性质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用饱和碳酸氢钠溶液除去</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顿有所悟.eps" descr="id:2147490690;FounderCES"/>
          <p:cNvPicPr/>
          <p:nvPr/>
        </p:nvPicPr>
        <p:blipFill>
          <a:blip r:embed="rId1"/>
          <a:stretch>
            <a:fillRect/>
          </a:stretch>
        </p:blipFill>
        <p:spPr>
          <a:xfrm>
            <a:off x="555968" y="1015502"/>
            <a:ext cx="1641475" cy="359410"/>
          </a:xfrm>
          <a:prstGeom prst="rect">
            <a:avLst/>
          </a:prstGeom>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浓</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硫酸的三大特性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浓硫酸吸水性、脱水性的区别</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2.EPS" descr="id:2147491311;FounderCES"/>
          <p:cNvPicPr/>
          <p:nvPr/>
        </p:nvPicPr>
        <p:blipFill>
          <a:blip r:embed="rId1"/>
          <a:stretch>
            <a:fillRect/>
          </a:stretch>
        </p:blipFill>
        <p:spPr>
          <a:xfrm>
            <a:off x="462186" y="908720"/>
            <a:ext cx="952500" cy="334010"/>
          </a:xfrm>
          <a:prstGeom prst="rect">
            <a:avLst/>
          </a:prstGeom>
        </p:spPr>
      </p:pic>
      <p:graphicFrame>
        <p:nvGraphicFramePr>
          <p:cNvPr id="4" name="表格 3"/>
          <p:cNvGraphicFramePr>
            <a:graphicFrameLocks noGrp="1"/>
          </p:cNvGraphicFramePr>
          <p:nvPr/>
        </p:nvGraphicFramePr>
        <p:xfrm>
          <a:off x="462186" y="2060848"/>
          <a:ext cx="11118627" cy="2194560"/>
        </p:xfrm>
        <a:graphic>
          <a:graphicData uri="http://schemas.openxmlformats.org/drawingml/2006/table">
            <a:tbl>
              <a:tblPr firstRow="1" firstCol="1" bandRow="1"/>
              <a:tblGrid>
                <a:gridCol w="1600572"/>
                <a:gridCol w="4032448"/>
                <a:gridCol w="5485607"/>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吸水性</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脱水性</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作用对象</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含有水分子或结晶水的物质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一般为含氢、氧元素的有机物</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将氢、氧原子按</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的比例脱去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变化类型</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物理变化、化学变化</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化学变化</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896917"/>
            <a:ext cx="11485848" cy="3416320"/>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浓硫酸不可干燥的气体有碱性气体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和某些还原性气体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HBr</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可干燥酸性气体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和中性气体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浓硫酸可使许多有机物脱水而炭化。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浓硫酸具有吸水性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实验室中可用作干燥剂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不能将其暴露于空气中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防止其吸收空气中的水蒸气</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pic>
        <p:nvPicPr>
          <p:cNvPr id="5" name="温馨提示.eps" descr="id:2147491768;FounderCES"/>
          <p:cNvPicPr/>
          <p:nvPr/>
        </p:nvPicPr>
        <p:blipFill>
          <a:blip r:embed="rId1"/>
          <a:stretch>
            <a:fillRect/>
          </a:stretch>
        </p:blipFill>
        <p:spPr>
          <a:xfrm>
            <a:off x="550590" y="1052736"/>
            <a:ext cx="1820318" cy="357882"/>
          </a:xfrm>
          <a:prstGeom prst="rect">
            <a:avLst/>
          </a:prstGeom>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浓硫酸强氧化性的体</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现</a:t>
            </a: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3" name="表格 2"/>
              <p:cNvGraphicFramePr>
                <a:graphicFrameLocks noGrp="1"/>
              </p:cNvGraphicFramePr>
              <p:nvPr/>
            </p:nvGraphicFramePr>
            <p:xfrm>
              <a:off x="406574" y="1412776"/>
              <a:ext cx="11440128" cy="4537988"/>
            </p:xfrm>
            <a:graphic>
              <a:graphicData uri="http://schemas.openxmlformats.org/drawingml/2006/table">
                <a:tbl>
                  <a:tblPr firstRow="1" firstCol="1" bandRow="1"/>
                  <a:tblGrid>
                    <a:gridCol w="648072"/>
                    <a:gridCol w="2448272"/>
                    <a:gridCol w="6840760"/>
                    <a:gridCol w="1503024"/>
                  </a:tblGrid>
                  <a:tr h="360040">
                    <a:tc gridSpan="2">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反应物</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hMerge="1">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变化或反应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表现性质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r>
                  <a:tr h="533768">
                    <a:tc rowSpan="3">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活泼</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金属</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rowSpan="2">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铁、铝</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常温下</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铁、铝遇到浓硫酸时发生钝化</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459" marR="26459"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强</a:t>
                          </a: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氧化</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性</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435438">
                    <a:tc vMerge="1">
                      <a:tcPr/>
                    </a:tc>
                    <a:tc vMerge="1">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加热时</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反应生成硫酸盐、</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459" marR="26459"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rowSpan="3">
                      <a:txBody>
                        <a:bodyPr/>
                        <a:lstStyle/>
                        <a:p>
                          <a:pPr algn="just" hangingPunct="0">
                            <a:lnSpc>
                              <a:spcPct val="120000"/>
                            </a:lnSpc>
                            <a:spcAft>
                              <a:spcPts val="0"/>
                            </a:spcAft>
                          </a:pP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强氧化性和酸性</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435438">
                    <a:tc vMerge="1">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锌等其</a:t>
                          </a: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他活</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泼金属</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与浓硫酸反应时</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开始产生</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金属过量时产生</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459" marR="26459"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vMerge="1">
                      <a:tcPr/>
                    </a:tc>
                  </a:tr>
                  <a:tr h="653157">
                    <a:tc gridSpan="2">
                      <a:txBody>
                        <a:bodyPr/>
                        <a:lstStyle/>
                        <a:p>
                          <a:pPr algn="just"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较不活泼金</a:t>
                          </a: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属</a:t>
                          </a:r>
                          <a:r>
                            <a:rPr lang="zh-CN" sz="2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如铜</a:t>
                          </a:r>
                          <a:r>
                            <a:rPr lang="zh-CN" sz="22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endParaRPr lang="en-US" altLang="zh-CN" sz="22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p>
                          <a:pPr algn="just" hangingPunct="0">
                            <a:lnSpc>
                              <a:spcPct val="120000"/>
                            </a:lnSpc>
                            <a:spcAft>
                              <a:spcPts val="0"/>
                            </a:spcAft>
                          </a:pPr>
                          <a:r>
                            <a:rPr lang="zh-CN" sz="22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银</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等</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hMerge="1">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金属</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浓硫酸</a:t>
                          </a:r>
                          <a14:m>
                            <m:oMath xmlns:m="http://schemas.openxmlformats.org/officeDocument/2006/math">
                              <m:m>
                                <m:mPr>
                                  <m:mcs>
                                    <m:mc>
                                      <m:mcPr>
                                        <m:count m:val="1"/>
                                        <m:mcJc m:val="center"/>
                                      </m:mcPr>
                                    </m:mc>
                                  </m:mcs>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mPr>
                                <m:mr>
                                  <m:e>
                                    <m:r>
                                      <a:rPr lang="zh-CN"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e>
                                </m:mr>
                                <m:mr>
                                  <m:e>
                                    <m:acc>
                                      <m:accPr>
                                        <m:chr m:val="⃗"/>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accPr>
                                      <m:e>
                                        <m:r>
                                          <a:rPr lang="en-US"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高价态硫酸盐</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459" marR="26459"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vMerge="1">
                      <a:tcPr/>
                    </a:tc>
                  </a:tr>
                  <a:tr h="561080">
                    <a:tc gridSpan="2">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碳、硫、</a:t>
                          </a: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磷等</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非金属</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hMerge="1">
                      <a:tcPr/>
                    </a:tc>
                    <a:tc>
                      <a:txBody>
                        <a:bodyPr/>
                        <a:lstStyle/>
                        <a:p>
                          <a:pPr algn="just"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非金属单质</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浓硫酸</a:t>
                          </a:r>
                          <a14:m>
                            <m:oMath xmlns:m="http://schemas.openxmlformats.org/officeDocument/2006/math">
                              <m:m>
                                <m:mPr>
                                  <m:mcs>
                                    <m:mc>
                                      <m:mcPr>
                                        <m:count m:val="1"/>
                                        <m:mcJc m:val="center"/>
                                      </m:mcPr>
                                    </m:mc>
                                  </m:mcs>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mPr>
                                <m:mr>
                                  <m:e>
                                    <m:r>
                                      <a:rPr lang="zh-CN"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e>
                                </m:mr>
                                <m:mr>
                                  <m:e>
                                    <m:acc>
                                      <m:accPr>
                                        <m:chr m:val="⃗"/>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accPr>
                                      <m:e>
                                        <m:r>
                                          <a:rPr lang="en-US"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acc>
                                  </m:e>
                                </m:mr>
                              </m:m>
                            </m:oMath>
                          </a14:m>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高价态氧化物或含氧酸</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459" marR="26459"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rowSpan="2">
                      <a:txBody>
                        <a:bodyPr/>
                        <a:lstStyle/>
                        <a:p>
                          <a:pPr algn="ctr" hangingPunct="0">
                            <a:lnSpc>
                              <a:spcPct val="120000"/>
                            </a:lnSpc>
                            <a:spcAft>
                              <a:spcPts val="0"/>
                            </a:spcAft>
                          </a:pP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强氧化性</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699095">
                    <a:tc gridSpan="2">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还原性物质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hMerge="1">
                      <a:tcPr/>
                    </a:tc>
                    <a:tc>
                      <a:txBody>
                        <a:bodyPr/>
                        <a:lstStyle/>
                        <a:p>
                          <a:pPr algn="just"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能将还原性物质</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Fe</a:t>
                          </a:r>
                          <a:r>
                            <a:rPr lang="en-US"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HI</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氧化</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浓</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459" marR="26459"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vMerge="1">
                      <a:tcPr/>
                    </a:tc>
                  </a:tr>
                </a:tbl>
              </a:graphicData>
            </a:graphic>
          </p:graphicFrame>
        </mc:Choice>
        <mc:Fallback xmlns="">
          <p:graphicFrame>
            <p:nvGraphicFramePr>
              <p:cNvPr id="3" name="表格 2"/>
              <p:cNvGraphicFramePr>
                <a:graphicFrameLocks noGrp="1"/>
              </p:cNvGraphicFramePr>
              <p:nvPr/>
            </p:nvGraphicFramePr>
            <p:xfrm>
              <a:off x="406574" y="1412776"/>
              <a:ext cx="11440128" cy="4537988"/>
            </p:xfrm>
            <a:graphic>
              <a:graphicData uri="http://schemas.openxmlformats.org/drawingml/2006/table">
                <a:tbl>
                  <a:tblPr firstRow="1" firstCol="1" bandRow="1"/>
                  <a:tblGrid>
                    <a:gridCol w="648072"/>
                    <a:gridCol w="2448272"/>
                    <a:gridCol w="6840760"/>
                    <a:gridCol w="1503024"/>
                  </a:tblGrid>
                  <a:tr h="360040">
                    <a:tc gridSpan="2">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反应物</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hMerge="1">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变化或反应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表现性质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r>
                  <a:tr h="533768">
                    <a:tc rowSpan="3">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活泼</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金属</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rowSpan="2">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铁、铝</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常温下</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铁、铝遇到浓硫酸时发生钝化</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459" marR="26459"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强</a:t>
                          </a: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氧化</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性</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435438">
                    <a:tc vMerge="1">
                      <a:tcPr/>
                    </a:tc>
                    <a:tc vMerge="1">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加热时</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反应生成硫酸盐、</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459" marR="26459"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rowSpan="3">
                      <a:txBody>
                        <a:bodyPr/>
                        <a:lstStyle/>
                        <a:p>
                          <a:pPr algn="just" hangingPunct="0">
                            <a:lnSpc>
                              <a:spcPct val="120000"/>
                            </a:lnSpc>
                            <a:spcAft>
                              <a:spcPts val="0"/>
                            </a:spcAft>
                          </a:pP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强氧化性和酸性</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435438">
                    <a:tc vMerge="1">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锌等其</a:t>
                          </a: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他活</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泼金属</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与浓硫酸反应时</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开始产生</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金属过量时产生</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6459" marR="26459"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vMerge="1">
                      <a:tcPr/>
                    </a:tc>
                  </a:tr>
                  <a:tr h="803910">
                    <a:tc gridSpan="2">
                      <a:txBody>
                        <a:bodyPr/>
                        <a:lstStyle/>
                        <a:p>
                          <a:pPr algn="just"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较不活泼金</a:t>
                          </a: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属</a:t>
                          </a:r>
                          <a:r>
                            <a:rPr lang="zh-CN" sz="2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如铜</a:t>
                          </a:r>
                          <a:r>
                            <a:rPr lang="zh-CN" sz="22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endParaRPr lang="en-US" altLang="zh-CN" sz="22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p>
                          <a:pPr algn="just" hangingPunct="0">
                            <a:lnSpc>
                              <a:spcPct val="120000"/>
                            </a:lnSpc>
                            <a:spcAft>
                              <a:spcPts val="0"/>
                            </a:spcAft>
                          </a:pPr>
                          <a:r>
                            <a:rPr lang="zh-CN" sz="22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银</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等</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hMerge="1">
                      <a:tcPr/>
                    </a:tc>
                    <a:tc>
                      <a:txBody>
                        <a:bodyPr/>
                        <a:lstStyle/>
                        <a:p>
                          <a:endParaRPr lang="zh-CN"/>
                        </a:p>
                      </a:txBody>
                      <a:tcPr marL="26459" marR="26459"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1"/>
                        </a:blipFill>
                      </a:tcPr>
                    </a:tc>
                    <a:tc vMerge="1">
                      <a:tcPr/>
                    </a:tc>
                  </a:tr>
                  <a:tr h="1137285">
                    <a:tc gridSpan="2">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碳、硫、</a:t>
                          </a: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磷等</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非金属</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hMerge="1">
                      <a:tcPr/>
                    </a:tc>
                    <a:tc>
                      <a:txBody>
                        <a:bodyPr/>
                        <a:lstStyle/>
                        <a:p>
                          <a:endParaRPr lang="zh-CN"/>
                        </a:p>
                      </a:txBody>
                      <a:tcPr marL="26459" marR="26459"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1"/>
                        </a:blipFill>
                      </a:tcPr>
                    </a:tc>
                    <a:tc rowSpan="2">
                      <a:txBody>
                        <a:bodyPr/>
                        <a:lstStyle/>
                        <a:p>
                          <a:pPr algn="ctr" hangingPunct="0">
                            <a:lnSpc>
                              <a:spcPct val="120000"/>
                            </a:lnSpc>
                            <a:spcAft>
                              <a:spcPts val="0"/>
                            </a:spcAft>
                          </a:pP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强氧化性</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979170">
                    <a:tc gridSpan="2">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还原性物质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hMerge="1">
                      <a:tcPr/>
                    </a:tc>
                    <a:tc>
                      <a:txBody>
                        <a:bodyPr/>
                        <a:lstStyle/>
                        <a:p>
                          <a:endParaRPr lang="zh-CN"/>
                        </a:p>
                      </a:txBody>
                      <a:tcPr marL="26459" marR="26459"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blipFill>
                          <a:blip r:embed="rId1"/>
                        </a:blipFill>
                      </a:tcPr>
                    </a:tc>
                    <a:tc vMerge="1">
                      <a:tcPr/>
                    </a:tc>
                  </a:tr>
                </a:tbl>
              </a:graphicData>
            </a:graphic>
          </p:graphicFrame>
        </mc:Fallback>
      </mc:AlternateContent>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204864"/>
            <a:ext cx="11485848" cy="1200329"/>
          </a:xfrm>
          <a:solidFill>
            <a:srgbClr val="E3F2E7"/>
          </a:solidFill>
        </p:spPr>
        <p:txBody>
          <a:bodyPr/>
          <a:lstStyle/>
          <a:p>
            <a:pPr hangingPunct="0">
              <a:spcAft>
                <a:spcPts val="0"/>
              </a:spcAft>
            </a:pPr>
            <a:r>
              <a:rPr lang="en-US" altLang="zh-CN" b="1" smtClean="0">
                <a:solidFill>
                  <a:srgbClr val="000000"/>
                </a:solidFill>
                <a:latin typeface="仿宋" panose="02010609060101010101" pitchFamily="49" charset="-122"/>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黑面包</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实验中产生有刺激性气味的气体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体现了浓硫酸的强氧化性。</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名师点拨.eps" descr="id:2147491783;FounderCES"/>
          <p:cNvPicPr/>
          <p:nvPr/>
        </p:nvPicPr>
        <p:blipFill>
          <a:blip r:embed="rId1"/>
          <a:stretch>
            <a:fillRect/>
          </a:stretch>
        </p:blipFill>
        <p:spPr>
          <a:xfrm>
            <a:off x="478582" y="2276872"/>
            <a:ext cx="1926956" cy="450632"/>
          </a:xfrm>
          <a:prstGeom prst="rect">
            <a:avLst/>
          </a:prstGeom>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图为铜丝与浓硫酸反应并验证其产物性质的实验装置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中反应的化学方程式是</a:t>
            </a:r>
            <a:r>
              <a:rPr lang="zh-CN"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ae1.jpg" descr="id:2147491797;FounderCES"/>
          <p:cNvPicPr/>
          <p:nvPr/>
        </p:nvPicPr>
        <p:blipFill>
          <a:blip r:embed="rId1"/>
          <a:stretch>
            <a:fillRect/>
          </a:stretch>
        </p:blipFill>
        <p:spPr>
          <a:xfrm>
            <a:off x="3142878" y="2060848"/>
            <a:ext cx="4545770" cy="2049760"/>
          </a:xfrm>
          <a:prstGeom prst="rect">
            <a:avLst/>
          </a:prstGeom>
        </p:spPr>
      </p:pic>
      <p:pic>
        <p:nvPicPr>
          <p:cNvPr id="4" name="24典例2.EPS" descr="id:2147492653;FounderCES"/>
          <p:cNvPicPr>
            <a:picLocks noChangeAspect="1"/>
          </p:cNvPicPr>
          <p:nvPr/>
        </p:nvPicPr>
        <p:blipFill>
          <a:blip r:embed="rId2"/>
          <a:stretch>
            <a:fillRect/>
          </a:stretch>
        </p:blipFill>
        <p:spPr>
          <a:xfrm>
            <a:off x="387229" y="899928"/>
            <a:ext cx="1167995" cy="375767"/>
          </a:xfrm>
          <a:prstGeom prst="rect">
            <a:avLst/>
          </a:prstGeom>
        </p:spPr>
      </p:pic>
      <p:pic>
        <p:nvPicPr>
          <p:cNvPr id="5" name="图片 4"/>
          <p:cNvPicPr>
            <a:picLocks noChangeAspect="1"/>
          </p:cNvPicPr>
          <p:nvPr/>
        </p:nvPicPr>
        <p:blipFill>
          <a:blip r:embed="rId3"/>
          <a:stretch>
            <a:fillRect/>
          </a:stretch>
        </p:blipFill>
        <p:spPr>
          <a:xfrm>
            <a:off x="345230" y="5008578"/>
            <a:ext cx="978786" cy="443225"/>
          </a:xfrm>
          <a:prstGeom prst="rect">
            <a:avLst/>
          </a:prstGeom>
        </p:spPr>
      </p:pic>
      <p:pic>
        <p:nvPicPr>
          <p:cNvPr id="6" name="图片 5"/>
          <p:cNvPicPr>
            <a:picLocks noChangeAspect="1"/>
          </p:cNvPicPr>
          <p:nvPr/>
        </p:nvPicPr>
        <p:blipFill>
          <a:blip r:embed="rId4"/>
          <a:stretch>
            <a:fillRect/>
          </a:stretch>
        </p:blipFill>
        <p:spPr>
          <a:xfrm>
            <a:off x="386732" y="4451831"/>
            <a:ext cx="1046020" cy="423292"/>
          </a:xfrm>
          <a:prstGeom prst="rect">
            <a:avLst/>
          </a:prstGeom>
        </p:spPr>
      </p:pic>
      <mc:AlternateContent xmlns:mc="http://schemas.openxmlformats.org/markup-compatibility/2006">
        <mc:Choice xmlns:a14="http://schemas.microsoft.com/office/drawing/2010/main" Requires="a14">
          <p:sp>
            <p:nvSpPr>
              <p:cNvPr id="7" name="内容占位符 1"/>
              <p:cNvSpPr txBox="1"/>
              <p:nvPr/>
            </p:nvSpPr>
            <p:spPr bwMode="auto">
              <a:xfrm>
                <a:off x="1342678" y="4164554"/>
                <a:ext cx="10504024" cy="798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000000"/>
                    </a:solidFill>
                    <a:latin typeface="Times New Roman" panose="02020603050405020304" pitchFamily="18" charset="0"/>
                    <a:ea typeface="宋体" panose="02010600030101010101" pitchFamily="2" charset="-122"/>
                  </a:rPr>
                  <a:t>Cu</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2H</a:t>
                </a:r>
                <a:r>
                  <a:rPr lang="en-US" altLang="zh-CN" b="1" baseline="-25000">
                    <a:solidFill>
                      <a:srgbClr val="000000"/>
                    </a:solidFill>
                    <a:latin typeface="Times New Roman" panose="02020603050405020304" pitchFamily="18" charset="0"/>
                    <a:ea typeface="宋体" panose="02010600030101010101" pitchFamily="2" charset="-122"/>
                  </a:rPr>
                  <a:t>2</a:t>
                </a:r>
                <a:r>
                  <a:rPr lang="en-US" altLang="zh-CN" b="1">
                    <a:solidFill>
                      <a:srgbClr val="000000"/>
                    </a:solidFill>
                    <a:latin typeface="Times New Roman" panose="02020603050405020304" pitchFamily="18" charset="0"/>
                    <a:ea typeface="宋体" panose="02010600030101010101" pitchFamily="2" charset="-122"/>
                  </a:rPr>
                  <a:t>SO</a:t>
                </a:r>
                <a:r>
                  <a:rPr lang="en-US" altLang="zh-CN" b="1" baseline="-25000">
                    <a:solidFill>
                      <a:srgbClr val="000000"/>
                    </a:solidFill>
                    <a:latin typeface="Times New Roman" panose="02020603050405020304" pitchFamily="18" charset="0"/>
                    <a:ea typeface="宋体" panose="02010600030101010101" pitchFamily="2" charset="-122"/>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bar>
                          <m:barPr>
                            <m:ctrlPr>
                              <a:rPr lang="zh-CN" altLang="zh-CN" b="1" i="1">
                                <a:latin typeface="Cambria Math" panose="02040503050406030204" pitchFamily="18" charset="0"/>
                                <a:ea typeface="Cambria Math" panose="020405030504060302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b="1">
                    <a:solidFill>
                      <a:srgbClr val="000000"/>
                    </a:solidFill>
                    <a:latin typeface="Times New Roman" panose="02020603050405020304" pitchFamily="18" charset="0"/>
                    <a:ea typeface="宋体" panose="02010600030101010101" pitchFamily="2" charset="-122"/>
                  </a:rPr>
                  <a:t>CuSO</a:t>
                </a:r>
                <a:r>
                  <a:rPr lang="en-US" altLang="zh-CN" b="1" baseline="-25000">
                    <a:solidFill>
                      <a:srgbClr val="000000"/>
                    </a:solidFill>
                    <a:latin typeface="Times New Roman" panose="02020603050405020304" pitchFamily="18" charset="0"/>
                    <a:ea typeface="宋体" panose="02010600030101010101" pitchFamily="2" charset="-122"/>
                  </a:rPr>
                  <a:t>4</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SO</a:t>
                </a:r>
                <a:r>
                  <a:rPr lang="en-US" altLang="zh-CN" b="1" baseline="-25000">
                    <a:solidFill>
                      <a:srgbClr val="000000"/>
                    </a:solidFill>
                    <a:latin typeface="Times New Roman" panose="02020603050405020304" pitchFamily="18" charset="0"/>
                    <a:ea typeface="宋体" panose="02010600030101010101" pitchFamily="2" charset="-122"/>
                  </a:rPr>
                  <a:t>2</a:t>
                </a:r>
                <a:r>
                  <a:rPr lang="en-US" altLang="zh-CN" b="1">
                    <a:solidFill>
                      <a:srgbClr val="000000"/>
                    </a:solidFill>
                    <a:latin typeface="Times New Roman" panose="02020603050405020304" pitchFamily="18" charset="0"/>
                    <a:ea typeface="Times New Roman" panose="02020603050405020304" pitchFamily="18" charset="0"/>
                  </a:rPr>
                  <a:t>↑</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2H</a:t>
                </a:r>
                <a:r>
                  <a:rPr lang="en-US" altLang="zh-CN" b="1" baseline="-25000">
                    <a:solidFill>
                      <a:srgbClr val="000000"/>
                    </a:solidFill>
                    <a:latin typeface="Times New Roman" panose="02020603050405020304" pitchFamily="18" charset="0"/>
                    <a:ea typeface="宋体" panose="02010600030101010101" pitchFamily="2" charset="-122"/>
                  </a:rPr>
                  <a:t>2</a:t>
                </a:r>
                <a:r>
                  <a:rPr lang="en-US" altLang="zh-CN" b="1">
                    <a:solidFill>
                      <a:srgbClr val="000000"/>
                    </a:solidFill>
                    <a:latin typeface="Times New Roman" panose="02020603050405020304" pitchFamily="18" charset="0"/>
                    <a:ea typeface="宋体" panose="02010600030101010101" pitchFamily="2" charset="-122"/>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7" name="内容占位符 1"/>
              <p:cNvSpPr txBox="1">
                <a:spLocks noRot="1" noChangeAspect="1" noMove="1" noResize="1" noEditPoints="1" noAdjustHandles="1" noChangeArrowheads="1" noChangeShapeType="1" noTextEdit="1"/>
              </p:cNvSpPr>
              <p:nvPr/>
            </p:nvSpPr>
            <p:spPr bwMode="auto">
              <a:xfrm>
                <a:off x="1342678" y="4164554"/>
                <a:ext cx="10504024" cy="798680"/>
              </a:xfrm>
              <a:prstGeom prst="rect">
                <a:avLst/>
              </a:prstGeom>
              <a:blipFill rotWithShape="1">
                <a:blip r:embed="rId5"/>
                <a:stretch>
                  <a:fillRect l="-3" t="-28" r="1" b="-15574"/>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内容占位符 1"/>
              <p:cNvSpPr txBox="1"/>
              <p:nvPr/>
            </p:nvSpPr>
            <p:spPr bwMode="auto">
              <a:xfrm>
                <a:off x="345230" y="4884634"/>
                <a:ext cx="11501472" cy="1352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a:solidFill>
                      <a:srgbClr val="000000"/>
                    </a:solidFill>
                    <a:latin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en-US" altLang="zh-CN" b="1">
                    <a:solidFill>
                      <a:srgbClr val="000000"/>
                    </a:solidFill>
                    <a:latin typeface="Times New Roman" panose="02020603050405020304" pitchFamily="18" charset="0"/>
                    <a:ea typeface="宋体" panose="02010600030101010101" pitchFamily="2" charset="-122"/>
                  </a:rPr>
                  <a:t>Cu</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与浓硫酸混合加热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发生氧化还原反应生成硫酸铜、二氧化硫和水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反应的化学方程式是</a:t>
                </a:r>
                <a:r>
                  <a:rPr lang="en-US" altLang="zh-CN" b="1">
                    <a:solidFill>
                      <a:srgbClr val="000000"/>
                    </a:solidFill>
                    <a:latin typeface="Times New Roman" panose="02020603050405020304" pitchFamily="18" charset="0"/>
                    <a:ea typeface="宋体" panose="02010600030101010101" pitchFamily="2" charset="-122"/>
                  </a:rPr>
                  <a:t>Cu</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2H</a:t>
                </a:r>
                <a:r>
                  <a:rPr lang="en-US" altLang="zh-CN" b="1" baseline="-25000">
                    <a:solidFill>
                      <a:srgbClr val="000000"/>
                    </a:solidFill>
                    <a:latin typeface="Times New Roman" panose="02020603050405020304" pitchFamily="18" charset="0"/>
                    <a:ea typeface="宋体" panose="02010600030101010101" pitchFamily="2" charset="-122"/>
                  </a:rPr>
                  <a:t>2</a:t>
                </a:r>
                <a:r>
                  <a:rPr lang="en-US" altLang="zh-CN" b="1">
                    <a:solidFill>
                      <a:srgbClr val="000000"/>
                    </a:solidFill>
                    <a:latin typeface="Times New Roman" panose="02020603050405020304" pitchFamily="18" charset="0"/>
                    <a:ea typeface="宋体" panose="02010600030101010101" pitchFamily="2" charset="-122"/>
                  </a:rPr>
                  <a:t>SO</a:t>
                </a:r>
                <a:r>
                  <a:rPr lang="en-US" altLang="zh-CN" b="1" baseline="-25000">
                    <a:solidFill>
                      <a:srgbClr val="000000"/>
                    </a:solidFill>
                    <a:latin typeface="Times New Roman" panose="02020603050405020304" pitchFamily="18" charset="0"/>
                    <a:ea typeface="宋体" panose="02010600030101010101" pitchFamily="2" charset="-122"/>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bar>
                          <m:barPr>
                            <m:ctrlPr>
                              <a:rPr lang="zh-CN" altLang="zh-CN" b="1" i="1">
                                <a:latin typeface="Cambria Math" panose="02040503050406030204" pitchFamily="18" charset="0"/>
                                <a:ea typeface="Cambria Math" panose="020405030504060302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b="1">
                    <a:solidFill>
                      <a:srgbClr val="000000"/>
                    </a:solidFill>
                    <a:latin typeface="Times New Roman" panose="02020603050405020304" pitchFamily="18" charset="0"/>
                    <a:ea typeface="宋体" panose="02010600030101010101" pitchFamily="2" charset="-122"/>
                  </a:rPr>
                  <a:t>CuSO</a:t>
                </a:r>
                <a:r>
                  <a:rPr lang="en-US" altLang="zh-CN" b="1" baseline="-25000">
                    <a:solidFill>
                      <a:srgbClr val="000000"/>
                    </a:solidFill>
                    <a:latin typeface="Times New Roman" panose="02020603050405020304" pitchFamily="18" charset="0"/>
                    <a:ea typeface="宋体" panose="02010600030101010101" pitchFamily="2" charset="-122"/>
                  </a:rPr>
                  <a:t>4</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SO</a:t>
                </a:r>
                <a:r>
                  <a:rPr lang="en-US" altLang="zh-CN" b="1" baseline="-25000">
                    <a:solidFill>
                      <a:srgbClr val="000000"/>
                    </a:solidFill>
                    <a:latin typeface="Times New Roman" panose="02020603050405020304" pitchFamily="18" charset="0"/>
                    <a:ea typeface="宋体" panose="02010600030101010101" pitchFamily="2" charset="-122"/>
                  </a:rPr>
                  <a:t>2</a:t>
                </a:r>
                <a:r>
                  <a:rPr lang="en-US" altLang="zh-CN" b="1">
                    <a:solidFill>
                      <a:srgbClr val="000000"/>
                    </a:solidFill>
                    <a:latin typeface="Times New Roman" panose="02020603050405020304" pitchFamily="18" charset="0"/>
                    <a:ea typeface="Times New Roman" panose="02020603050405020304" pitchFamily="18" charset="0"/>
                  </a:rPr>
                  <a:t>↑</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2H</a:t>
                </a:r>
                <a:r>
                  <a:rPr lang="en-US" altLang="zh-CN" b="1" baseline="-25000">
                    <a:solidFill>
                      <a:srgbClr val="000000"/>
                    </a:solidFill>
                    <a:latin typeface="Times New Roman" panose="02020603050405020304" pitchFamily="18" charset="0"/>
                    <a:ea typeface="宋体" panose="02010600030101010101" pitchFamily="2" charset="-122"/>
                  </a:rPr>
                  <a:t>2</a:t>
                </a:r>
                <a:r>
                  <a:rPr lang="en-US" altLang="zh-CN" b="1">
                    <a:solidFill>
                      <a:srgbClr val="000000"/>
                    </a:solidFill>
                    <a:latin typeface="Times New Roman" panose="02020603050405020304" pitchFamily="18" charset="0"/>
                    <a:ea typeface="宋体" panose="02010600030101010101" pitchFamily="2" charset="-122"/>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8" name="内容占位符 1"/>
              <p:cNvSpPr txBox="1">
                <a:spLocks noRot="1" noChangeAspect="1" noMove="1" noResize="1" noEditPoints="1" noAdjustHandles="1" noChangeArrowheads="1" noChangeShapeType="1" noTextEdit="1"/>
              </p:cNvSpPr>
              <p:nvPr/>
            </p:nvSpPr>
            <p:spPr bwMode="auto">
              <a:xfrm>
                <a:off x="345230" y="4884634"/>
                <a:ext cx="11501472" cy="1352678"/>
              </a:xfrm>
              <a:prstGeom prst="rect">
                <a:avLst/>
              </a:prstGeom>
              <a:blipFill rotWithShape="1">
                <a:blip r:embed="rId6"/>
                <a:stretch>
                  <a:fillRect l="-4" t="-16" r="1" b="-8800"/>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46566"/>
            <a:ext cx="11485848" cy="3346237"/>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中饱和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溶液的作用是除去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气流带出的硫酸。加热一段时间后，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中溶液依然澄清，</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中溶液褪色。若要立即终止铜与浓硫酸的反应，恰当的方法是</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填字母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上移铜丝</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使其脱离硫酸</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撤去酒精灯</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拔去橡胶塞倒出硫酸</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ae1.jpg" descr="id:2147491797;FounderCES"/>
          <p:cNvPicPr/>
          <p:nvPr/>
        </p:nvPicPr>
        <p:blipFill>
          <a:blip r:embed="rId1"/>
          <a:stretch>
            <a:fillRect/>
          </a:stretch>
        </p:blipFill>
        <p:spPr>
          <a:xfrm>
            <a:off x="5087094" y="2081974"/>
            <a:ext cx="4545770" cy="2049760"/>
          </a:xfrm>
          <a:prstGeom prst="rect">
            <a:avLst/>
          </a:prstGeom>
        </p:spPr>
      </p:pic>
      <p:pic>
        <p:nvPicPr>
          <p:cNvPr id="4" name="图片 3"/>
          <p:cNvPicPr>
            <a:picLocks noChangeAspect="1"/>
          </p:cNvPicPr>
          <p:nvPr/>
        </p:nvPicPr>
        <p:blipFill>
          <a:blip r:embed="rId2"/>
          <a:stretch>
            <a:fillRect/>
          </a:stretch>
        </p:blipFill>
        <p:spPr>
          <a:xfrm>
            <a:off x="345230" y="4554208"/>
            <a:ext cx="978786" cy="443225"/>
          </a:xfrm>
          <a:prstGeom prst="rect">
            <a:avLst/>
          </a:prstGeom>
        </p:spPr>
      </p:pic>
      <p:pic>
        <p:nvPicPr>
          <p:cNvPr id="5" name="图片 4"/>
          <p:cNvPicPr>
            <a:picLocks noChangeAspect="1"/>
          </p:cNvPicPr>
          <p:nvPr/>
        </p:nvPicPr>
        <p:blipFill>
          <a:blip r:embed="rId3"/>
          <a:stretch>
            <a:fillRect/>
          </a:stretch>
        </p:blipFill>
        <p:spPr>
          <a:xfrm>
            <a:off x="386732" y="4015468"/>
            <a:ext cx="1046020" cy="423292"/>
          </a:xfrm>
          <a:prstGeom prst="rect">
            <a:avLst/>
          </a:prstGeom>
        </p:spPr>
      </p:pic>
      <p:sp>
        <p:nvSpPr>
          <p:cNvPr id="6" name="内容占位符 1"/>
          <p:cNvSpPr txBox="1"/>
          <p:nvPr/>
        </p:nvSpPr>
        <p:spPr bwMode="auto">
          <a:xfrm>
            <a:off x="1342678" y="3869674"/>
            <a:ext cx="10504024"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000000"/>
                </a:solidFill>
                <a:latin typeface="Times New Roman" panose="02020603050405020304" pitchFamily="18" charset="0"/>
                <a:ea typeface="宋体" panose="02010600030101010101" pitchFamily="2" charset="-122"/>
              </a:rPr>
              <a:t>a</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p:nvPr/>
        </p:nvSpPr>
        <p:spPr bwMode="auto">
          <a:xfrm>
            <a:off x="345230" y="4430264"/>
            <a:ext cx="11501472" cy="2215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smtClean="0">
                <a:solidFill>
                  <a:srgbClr val="000000"/>
                </a:solidFill>
                <a:latin typeface="Times New Roman" panose="02020603050405020304" pitchFamily="18" charset="0"/>
                <a:ea typeface="宋体" panose="02010600030101010101" pitchFamily="2" charset="-122"/>
              </a:rPr>
              <a:t>SO</a:t>
            </a:r>
            <a:r>
              <a:rPr lang="en-US" altLang="zh-CN" sz="2300" b="1" baseline="-25000" smtClean="0">
                <a:solidFill>
                  <a:srgbClr val="000000"/>
                </a:solidFill>
                <a:latin typeface="Times New Roman" panose="02020603050405020304" pitchFamily="18" charset="0"/>
                <a:ea typeface="宋体" panose="02010600030101010101" pitchFamily="2" charset="-122"/>
              </a:rPr>
              <a:t>2</a:t>
            </a: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气流带出的硫酸能与氯化钡反应生成硫酸钡沉淀</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对二氧化硫的性质检验造成干扰</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可以用饱和亚硫酸氢钠溶液除去硫酸</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要立即终止铜与浓硫酸的反应</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可以上移铜丝</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使其脱离硫酸</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直接撤去酒精灯</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容易发生倒吸</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拔去橡胶塞倒出硫酸</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操作复杂</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sz="2300" b="1" smtClean="0">
                <a:solidFill>
                  <a:srgbClr val="000000"/>
                </a:solidFill>
                <a:latin typeface="Times New Roman" panose="02020603050405020304" pitchFamily="18" charset="0"/>
                <a:ea typeface="宋体" panose="02010600030101010101" pitchFamily="2" charset="-122"/>
              </a:rPr>
              <a:t>a</a:t>
            </a: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）反应停止后，待装置冷却，把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取下，将其中溶液分成两份做如下实验。</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78583" y="1470171"/>
          <a:ext cx="8280919" cy="2313663"/>
        </p:xfrm>
        <a:graphic>
          <a:graphicData uri="http://schemas.openxmlformats.org/drawingml/2006/table">
            <a:tbl>
              <a:tblPr firstRow="1" firstCol="1" bandRow="1"/>
              <a:tblGrid>
                <a:gridCol w="849324"/>
                <a:gridCol w="2319027"/>
                <a:gridCol w="2160240"/>
                <a:gridCol w="2952328"/>
              </a:tblGrid>
              <a:tr h="222581">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序号</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加入试剂</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现象</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分析与解释</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667743">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第</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份</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加入</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液</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有白</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色沉</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淀生成</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沉淀</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a:t>
                      </a:r>
                      <a:r>
                        <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___________</a:t>
                      </a:r>
                      <a:r>
                        <a:rPr lang="zh-CN" sz="2400" b="1"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u="sng"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b="1" u="sng">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写化学式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下同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r h="667743">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第</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份</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加入氯水</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有白</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色沉</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淀生成</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沉淀为</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bl>
          </a:graphicData>
        </a:graphic>
      </p:graphicFrame>
      <p:pic>
        <p:nvPicPr>
          <p:cNvPr id="4" name="ae1.jpg" descr="id:2147491797;FounderCES"/>
          <p:cNvPicPr/>
          <p:nvPr/>
        </p:nvPicPr>
        <p:blipFill>
          <a:blip r:embed="rId1"/>
          <a:stretch>
            <a:fillRect/>
          </a:stretch>
        </p:blipFill>
        <p:spPr>
          <a:xfrm>
            <a:off x="8975526" y="2016341"/>
            <a:ext cx="3024336" cy="1363721"/>
          </a:xfrm>
          <a:prstGeom prst="rect">
            <a:avLst/>
          </a:prstGeom>
        </p:spPr>
      </p:pic>
      <p:pic>
        <p:nvPicPr>
          <p:cNvPr id="5" name="图片 4"/>
          <p:cNvPicPr>
            <a:picLocks noChangeAspect="1"/>
          </p:cNvPicPr>
          <p:nvPr/>
        </p:nvPicPr>
        <p:blipFill>
          <a:blip r:embed="rId2"/>
          <a:stretch>
            <a:fillRect/>
          </a:stretch>
        </p:blipFill>
        <p:spPr>
          <a:xfrm>
            <a:off x="345230" y="4617590"/>
            <a:ext cx="978786" cy="443225"/>
          </a:xfrm>
          <a:prstGeom prst="rect">
            <a:avLst/>
          </a:prstGeom>
        </p:spPr>
      </p:pic>
      <p:pic>
        <p:nvPicPr>
          <p:cNvPr id="6" name="图片 5"/>
          <p:cNvPicPr>
            <a:picLocks noChangeAspect="1"/>
          </p:cNvPicPr>
          <p:nvPr/>
        </p:nvPicPr>
        <p:blipFill>
          <a:blip r:embed="rId3"/>
          <a:stretch>
            <a:fillRect/>
          </a:stretch>
        </p:blipFill>
        <p:spPr>
          <a:xfrm>
            <a:off x="386732" y="4044346"/>
            <a:ext cx="1046020" cy="423292"/>
          </a:xfrm>
          <a:prstGeom prst="rect">
            <a:avLst/>
          </a:prstGeom>
        </p:spPr>
      </p:pic>
      <p:sp>
        <p:nvSpPr>
          <p:cNvPr id="7" name="内容占位符 1"/>
          <p:cNvSpPr txBox="1"/>
          <p:nvPr/>
        </p:nvSpPr>
        <p:spPr bwMode="auto">
          <a:xfrm>
            <a:off x="1342678" y="3861048"/>
            <a:ext cx="10504024"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000000"/>
                </a:solidFill>
                <a:latin typeface="Times New Roman" panose="02020603050405020304" pitchFamily="18" charset="0"/>
                <a:ea typeface="宋体" panose="02010600030101010101" pitchFamily="2" charset="-122"/>
              </a:rPr>
              <a:t>BaSO</a:t>
            </a:r>
            <a:r>
              <a:rPr lang="en-US" altLang="zh-CN" b="1" baseline="-25000">
                <a:solidFill>
                  <a:srgbClr val="000000"/>
                </a:solidFill>
                <a:latin typeface="Times New Roman" panose="02020603050405020304" pitchFamily="18" charset="0"/>
                <a:ea typeface="宋体" panose="02010600030101010101" pitchFamily="2" charset="-122"/>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rPr>
              <a:t>BaSO</a:t>
            </a:r>
            <a:r>
              <a:rPr lang="en-US" altLang="zh-CN" b="1" baseline="-25000">
                <a:solidFill>
                  <a:srgbClr val="000000"/>
                </a:solidFill>
                <a:latin typeface="Times New Roman" panose="02020603050405020304" pitchFamily="18" charset="0"/>
                <a:ea typeface="宋体" panose="02010600030101010101" pitchFamily="2" charset="-122"/>
              </a:rPr>
              <a:t>4</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
          <p:cNvSpPr txBox="1"/>
          <p:nvPr/>
        </p:nvSpPr>
        <p:spPr bwMode="auto">
          <a:xfrm>
            <a:off x="345230" y="4493646"/>
            <a:ext cx="11501472" cy="164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氧化硫为酸性氧化物</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与氢氧化钠反应生成亚硫酸钠溶液</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亚硫酸钠与氯化钡反应生成亚硫酸钡沉淀</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其化学式是</a:t>
            </a:r>
            <a:r>
              <a:rPr lang="en-US" altLang="zh-CN" sz="2300" b="1">
                <a:solidFill>
                  <a:srgbClr val="000000"/>
                </a:solidFill>
                <a:latin typeface="Times New Roman" panose="02020603050405020304" pitchFamily="18" charset="0"/>
                <a:ea typeface="宋体" panose="02010600030101010101" pitchFamily="2" charset="-122"/>
              </a:rPr>
              <a:t>BaSO</a:t>
            </a:r>
            <a:r>
              <a:rPr lang="en-US" altLang="zh-CN" sz="2300" b="1" baseline="-25000">
                <a:solidFill>
                  <a:srgbClr val="000000"/>
                </a:solidFill>
                <a:latin typeface="Times New Roman" panose="02020603050405020304" pitchFamily="18" charset="0"/>
                <a:ea typeface="宋体" panose="02010600030101010101" pitchFamily="2" charset="-122"/>
              </a:rPr>
              <a:t>3</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二氧化硫具有还原性</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能够被氯水氧化成硫酸</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硫酸与氯化钡反应生成硫酸钡白色沉淀</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故该白色沉淀的化学式为</a:t>
            </a:r>
            <a:r>
              <a:rPr lang="en-US" altLang="zh-CN" sz="2300" b="1">
                <a:solidFill>
                  <a:srgbClr val="000000"/>
                </a:solidFill>
                <a:latin typeface="Times New Roman" panose="02020603050405020304" pitchFamily="18" charset="0"/>
                <a:ea typeface="宋体" panose="02010600030101010101" pitchFamily="2" charset="-122"/>
              </a:rPr>
              <a:t>BaSO</a:t>
            </a:r>
            <a:r>
              <a:rPr lang="en-US" altLang="zh-CN" sz="2300" b="1" baseline="-25000">
                <a:solidFill>
                  <a:srgbClr val="000000"/>
                </a:solidFill>
                <a:latin typeface="Times New Roman" panose="02020603050405020304" pitchFamily="18" charset="0"/>
                <a:ea typeface="宋体" panose="02010600030101010101" pitchFamily="2" charset="-122"/>
              </a:rPr>
              <a:t>4</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1200329"/>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单质硫的性质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）物理性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6" name="表格 5"/>
          <p:cNvGraphicFramePr>
            <a:graphicFrameLocks noGrp="1"/>
          </p:cNvGraphicFramePr>
          <p:nvPr/>
        </p:nvGraphicFramePr>
        <p:xfrm>
          <a:off x="406574" y="1916832"/>
          <a:ext cx="11305257" cy="1097280"/>
        </p:xfrm>
        <a:graphic>
          <a:graphicData uri="http://schemas.openxmlformats.org/drawingml/2006/table">
            <a:tbl>
              <a:tblPr firstRow="1" firstCol="1" bandRow="1"/>
              <a:tblGrid>
                <a:gridCol w="1296144"/>
                <a:gridCol w="1152128"/>
                <a:gridCol w="1512168"/>
                <a:gridCol w="7344817"/>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俗称</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颜色</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状态</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溶解性</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硫黄</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黄色</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晶体</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难溶于水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微溶于酒精</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易溶于二硫化碳</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中棉花团的作用是</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用离子方程式表示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ae1.jpg" descr="id:2147491797;FounderCES"/>
          <p:cNvPicPr/>
          <p:nvPr/>
        </p:nvPicPr>
        <p:blipFill>
          <a:blip r:embed="rId1"/>
          <a:stretch>
            <a:fillRect/>
          </a:stretch>
        </p:blipFill>
        <p:spPr>
          <a:xfrm>
            <a:off x="3142878" y="1556792"/>
            <a:ext cx="4545770" cy="2049760"/>
          </a:xfrm>
          <a:prstGeom prst="rect">
            <a:avLst/>
          </a:prstGeom>
        </p:spPr>
      </p:pic>
      <p:pic>
        <p:nvPicPr>
          <p:cNvPr id="4" name="图片 3"/>
          <p:cNvPicPr>
            <a:picLocks noChangeAspect="1"/>
          </p:cNvPicPr>
          <p:nvPr/>
        </p:nvPicPr>
        <p:blipFill>
          <a:blip r:embed="rId2"/>
          <a:stretch>
            <a:fillRect/>
          </a:stretch>
        </p:blipFill>
        <p:spPr>
          <a:xfrm>
            <a:off x="345230" y="4504522"/>
            <a:ext cx="978786" cy="443225"/>
          </a:xfrm>
          <a:prstGeom prst="rect">
            <a:avLst/>
          </a:prstGeom>
        </p:spPr>
      </p:pic>
      <p:pic>
        <p:nvPicPr>
          <p:cNvPr id="5" name="图片 4"/>
          <p:cNvPicPr>
            <a:picLocks noChangeAspect="1"/>
          </p:cNvPicPr>
          <p:nvPr/>
        </p:nvPicPr>
        <p:blipFill>
          <a:blip r:embed="rId3"/>
          <a:stretch>
            <a:fillRect/>
          </a:stretch>
        </p:blipFill>
        <p:spPr>
          <a:xfrm>
            <a:off x="386732" y="3878300"/>
            <a:ext cx="1046020" cy="423292"/>
          </a:xfrm>
          <a:prstGeom prst="rect">
            <a:avLst/>
          </a:prstGeom>
        </p:spPr>
      </p:pic>
      <mc:AlternateContent xmlns:mc="http://schemas.openxmlformats.org/markup-compatibility/2006">
        <mc:Choice xmlns:a14="http://schemas.microsoft.com/office/drawing/2010/main" Requires="a14">
          <p:sp>
            <p:nvSpPr>
              <p:cNvPr id="6" name="内容占位符 1"/>
              <p:cNvSpPr txBox="1"/>
              <p:nvPr/>
            </p:nvSpPr>
            <p:spPr bwMode="auto">
              <a:xfrm>
                <a:off x="1342678" y="3660498"/>
                <a:ext cx="10504024" cy="707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000000"/>
                    </a:solidFill>
                    <a:latin typeface="Times New Roman" panose="02020603050405020304" pitchFamily="18" charset="0"/>
                    <a:ea typeface="宋体" panose="02010600030101010101" pitchFamily="2" charset="-122"/>
                  </a:rPr>
                  <a:t>SO</a:t>
                </a:r>
                <a:r>
                  <a:rPr lang="en-US" altLang="zh-CN" b="1" baseline="-25000">
                    <a:solidFill>
                      <a:srgbClr val="000000"/>
                    </a:solidFill>
                    <a:latin typeface="Times New Roman" panose="02020603050405020304" pitchFamily="18" charset="0"/>
                    <a:ea typeface="宋体" panose="02010600030101010101" pitchFamily="2" charset="-122"/>
                  </a:rPr>
                  <a:t>2</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2OH</a:t>
                </a:r>
                <a:r>
                  <a:rPr lang="zh-CN" altLang="zh-CN" b="1" baseline="3000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bar>
                          <m:barPr>
                            <m:ctrlPr>
                              <a:rPr lang="zh-CN" altLang="zh-CN" b="1" i="1">
                                <a:latin typeface="Cambria Math" panose="02040503050406030204" pitchFamily="18" charset="0"/>
                                <a:ea typeface="Cambria Math" panose="020405030504060302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b="1">
                    <a:solidFill>
                      <a:srgbClr val="000000"/>
                    </a:solidFill>
                    <a:latin typeface="Times New Roman" panose="02020603050405020304" pitchFamily="18" charset="0"/>
                    <a:ea typeface="宋体" panose="02010600030101010101" pitchFamily="2" charset="-122"/>
                  </a:rPr>
                  <a:t>S</a:t>
                </a:r>
                <a14:m>
                  <m:oMath xmlns:m="http://schemas.openxmlformats.org/officeDocument/2006/math">
                    <m:sSubSup>
                      <m:sSubSupPr>
                        <m:ctrlPr>
                          <a:rPr lang="zh-CN" altLang="zh-CN" b="1" i="1">
                            <a:latin typeface="Cambria Math" panose="02040503050406030204" pitchFamily="18" charset="0"/>
                            <a:ea typeface="Cambria Math" panose="020405030504060302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H</a:t>
                </a:r>
                <a:r>
                  <a:rPr lang="en-US" altLang="zh-CN" b="1" baseline="-25000">
                    <a:solidFill>
                      <a:srgbClr val="000000"/>
                    </a:solidFill>
                    <a:latin typeface="Times New Roman" panose="02020603050405020304" pitchFamily="18" charset="0"/>
                    <a:ea typeface="宋体" panose="02010600030101010101" pitchFamily="2" charset="-122"/>
                  </a:rPr>
                  <a:t>2</a:t>
                </a:r>
                <a:r>
                  <a:rPr lang="en-US" altLang="zh-CN" b="1">
                    <a:solidFill>
                      <a:srgbClr val="000000"/>
                    </a:solidFill>
                    <a:latin typeface="Times New Roman" panose="02020603050405020304" pitchFamily="18" charset="0"/>
                    <a:ea typeface="宋体" panose="02010600030101010101" pitchFamily="2" charset="-122"/>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6" name="内容占位符 1"/>
              <p:cNvSpPr txBox="1">
                <a:spLocks noRot="1" noChangeAspect="1" noMove="1" noResize="1" noEditPoints="1" noAdjustHandles="1" noChangeArrowheads="1" noChangeShapeType="1" noTextEdit="1"/>
              </p:cNvSpPr>
              <p:nvPr/>
            </p:nvSpPr>
            <p:spPr bwMode="auto">
              <a:xfrm>
                <a:off x="1342678" y="3660498"/>
                <a:ext cx="10504024" cy="707310"/>
              </a:xfrm>
              <a:prstGeom prst="rect">
                <a:avLst/>
              </a:prstGeom>
              <a:blipFill rotWithShape="1">
                <a:blip r:embed="rId4"/>
                <a:stretch>
                  <a:fillRect l="-3" t="-4360" r="1" b="-15672"/>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内容占位符 1"/>
              <p:cNvSpPr txBox="1"/>
              <p:nvPr/>
            </p:nvSpPr>
            <p:spPr bwMode="auto">
              <a:xfrm>
                <a:off x="345230" y="4380578"/>
                <a:ext cx="11501472" cy="1261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棉</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花团浸有</a:t>
                </a:r>
                <a:r>
                  <a:rPr lang="en-US" altLang="zh-CN" b="1">
                    <a:solidFill>
                      <a:srgbClr val="000000"/>
                    </a:solidFill>
                    <a:latin typeface="Times New Roman" panose="02020603050405020304" pitchFamily="18" charset="0"/>
                    <a:ea typeface="宋体" panose="02010600030101010101" pitchFamily="2" charset="-122"/>
                  </a:rPr>
                  <a:t>NaOH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可吸收酸性氧化物二氧化硫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防止其污染空气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该反应的离子方程式为</a:t>
                </a:r>
                <a:r>
                  <a:rPr lang="en-US" altLang="zh-CN" b="1">
                    <a:solidFill>
                      <a:srgbClr val="000000"/>
                    </a:solidFill>
                    <a:latin typeface="Times New Roman" panose="02020603050405020304" pitchFamily="18" charset="0"/>
                    <a:ea typeface="宋体" panose="02010600030101010101" pitchFamily="2" charset="-122"/>
                  </a:rPr>
                  <a:t>SO</a:t>
                </a:r>
                <a:r>
                  <a:rPr lang="en-US" altLang="zh-CN" b="1" baseline="-25000">
                    <a:solidFill>
                      <a:srgbClr val="000000"/>
                    </a:solidFill>
                    <a:latin typeface="Times New Roman" panose="02020603050405020304" pitchFamily="18" charset="0"/>
                    <a:ea typeface="宋体" panose="02010600030101010101" pitchFamily="2" charset="-122"/>
                  </a:rPr>
                  <a:t>2</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2OH</a:t>
                </a:r>
                <a:r>
                  <a:rPr lang="zh-CN" altLang="zh-CN" b="1" baseline="3000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bar>
                          <m:barPr>
                            <m:ctrlPr>
                              <a:rPr lang="zh-CN" altLang="zh-CN" b="1" i="1">
                                <a:latin typeface="Cambria Math" panose="02040503050406030204" pitchFamily="18" charset="0"/>
                                <a:ea typeface="Cambria Math" panose="020405030504060302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b="1">
                    <a:solidFill>
                      <a:srgbClr val="000000"/>
                    </a:solidFill>
                    <a:latin typeface="Times New Roman" panose="02020603050405020304" pitchFamily="18" charset="0"/>
                    <a:ea typeface="宋体" panose="02010600030101010101" pitchFamily="2" charset="-122"/>
                  </a:rPr>
                  <a:t>S</a:t>
                </a:r>
                <a14:m>
                  <m:oMath xmlns:m="http://schemas.openxmlformats.org/officeDocument/2006/math">
                    <m:sSubSup>
                      <m:sSubSupPr>
                        <m:ctrlPr>
                          <a:rPr lang="zh-CN" altLang="zh-CN" b="1" i="1">
                            <a:latin typeface="Cambria Math" panose="02040503050406030204" pitchFamily="18" charset="0"/>
                            <a:ea typeface="Cambria Math" panose="020405030504060302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H</a:t>
                </a:r>
                <a:r>
                  <a:rPr lang="en-US" altLang="zh-CN" b="1" baseline="-25000">
                    <a:solidFill>
                      <a:srgbClr val="000000"/>
                    </a:solidFill>
                    <a:latin typeface="Times New Roman" panose="02020603050405020304" pitchFamily="18" charset="0"/>
                    <a:ea typeface="宋体" panose="02010600030101010101" pitchFamily="2" charset="-122"/>
                  </a:rPr>
                  <a:t>2</a:t>
                </a:r>
                <a:r>
                  <a:rPr lang="en-US" altLang="zh-CN" b="1">
                    <a:solidFill>
                      <a:srgbClr val="000000"/>
                    </a:solidFill>
                    <a:latin typeface="Times New Roman" panose="02020603050405020304" pitchFamily="18" charset="0"/>
                    <a:ea typeface="宋体" panose="02010600030101010101" pitchFamily="2" charset="-122"/>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7" name="内容占位符 1"/>
              <p:cNvSpPr txBox="1">
                <a:spLocks noRot="1" noChangeAspect="1" noMove="1" noResize="1" noEditPoints="1" noAdjustHandles="1" noChangeArrowheads="1" noChangeShapeType="1" noTextEdit="1"/>
              </p:cNvSpPr>
              <p:nvPr/>
            </p:nvSpPr>
            <p:spPr bwMode="auto">
              <a:xfrm>
                <a:off x="345230" y="4380578"/>
                <a:ext cx="11501472" cy="1261307"/>
              </a:xfrm>
              <a:prstGeom prst="rect">
                <a:avLst/>
              </a:prstGeom>
              <a:blipFill rotWithShape="1">
                <a:blip r:embed="rId5"/>
                <a:stretch>
                  <a:fillRect l="-4" t="-28" r="1" b="-1440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）上述实验结束后，发现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中试管内有少量白色固体出现，冷却后将试管中的物质缓缓倒入水中，溶液呈蓝色。取少量蓝色溶液于试管中，滴加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溶液至过量，出现的现象是</a:t>
            </a:r>
            <a:r>
              <a:rPr lang="zh-CN"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ae1.jpg" descr="id:2147491797;FounderCES"/>
          <p:cNvPicPr/>
          <p:nvPr/>
        </p:nvPicPr>
        <p:blipFill>
          <a:blip r:embed="rId1"/>
          <a:stretch>
            <a:fillRect/>
          </a:stretch>
        </p:blipFill>
        <p:spPr>
          <a:xfrm>
            <a:off x="3502918" y="2476425"/>
            <a:ext cx="4104456" cy="1850765"/>
          </a:xfrm>
          <a:prstGeom prst="rect">
            <a:avLst/>
          </a:prstGeom>
        </p:spPr>
      </p:pic>
      <p:pic>
        <p:nvPicPr>
          <p:cNvPr id="4" name="图片 3"/>
          <p:cNvPicPr>
            <a:picLocks noChangeAspect="1"/>
          </p:cNvPicPr>
          <p:nvPr/>
        </p:nvPicPr>
        <p:blipFill>
          <a:blip r:embed="rId2"/>
          <a:stretch>
            <a:fillRect/>
          </a:stretch>
        </p:blipFill>
        <p:spPr>
          <a:xfrm>
            <a:off x="345230" y="5037052"/>
            <a:ext cx="978786" cy="443225"/>
          </a:xfrm>
          <a:prstGeom prst="rect">
            <a:avLst/>
          </a:prstGeom>
        </p:spPr>
      </p:pic>
      <p:pic>
        <p:nvPicPr>
          <p:cNvPr id="5" name="图片 4"/>
          <p:cNvPicPr>
            <a:picLocks noChangeAspect="1"/>
          </p:cNvPicPr>
          <p:nvPr/>
        </p:nvPicPr>
        <p:blipFill>
          <a:blip r:embed="rId3"/>
          <a:stretch>
            <a:fillRect/>
          </a:stretch>
        </p:blipFill>
        <p:spPr>
          <a:xfrm>
            <a:off x="386732" y="4430264"/>
            <a:ext cx="1046020" cy="423292"/>
          </a:xfrm>
          <a:prstGeom prst="rect">
            <a:avLst/>
          </a:prstGeom>
        </p:spPr>
      </p:pic>
      <p:sp>
        <p:nvSpPr>
          <p:cNvPr id="6" name="内容占位符 1"/>
          <p:cNvSpPr txBox="1"/>
          <p:nvPr/>
        </p:nvSpPr>
        <p:spPr bwMode="auto">
          <a:xfrm>
            <a:off x="1342678" y="4275844"/>
            <a:ext cx="10504024"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开始时无明显现象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后来有蓝色沉淀生成</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p:nvPr/>
        </p:nvSpPr>
        <p:spPr bwMode="auto">
          <a:xfrm>
            <a:off x="345230" y="4913108"/>
            <a:ext cx="11501472"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蓝</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色溶液中含有硫酸和硫酸铜</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向其中加入氢氧化钠溶液后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氢氧化钠先与硫酸发生中和反应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然后再与硫酸铜反应生成蓝色沉淀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因此出现的现象为开始时没有明显现象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后来有蓝色沉淀生成。</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30719"/>
            <a:ext cx="11485848" cy="2238241"/>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在</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化学反应中硫酸所体现的性质的判断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生成硫酸盐和挥发性酸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体现酸性和难挥发性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固体反应。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全部转化为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只体现强氧化性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生成硫酸盐和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既体现酸性又体现强氧化性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FeO</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顿有所悟.eps" descr="id:2147491826;FounderCES"/>
          <p:cNvPicPr/>
          <p:nvPr/>
        </p:nvPicPr>
        <p:blipFill>
          <a:blip r:embed="rId1"/>
          <a:stretch>
            <a:fillRect/>
          </a:stretch>
        </p:blipFill>
        <p:spPr>
          <a:xfrm>
            <a:off x="478582" y="852649"/>
            <a:ext cx="1993898" cy="437510"/>
          </a:xfrm>
          <a:prstGeom prst="rect">
            <a:avLst/>
          </a:prstGeom>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938992"/>
          </a:xfrm>
        </p:spPr>
        <p:txBody>
          <a:bodyPr/>
          <a:lstStyle/>
          <a:p>
            <a:pPr hangingPunct="0">
              <a:spcAft>
                <a:spcPts val="0"/>
              </a:spcAft>
            </a:pPr>
            <a:r>
              <a:rPr lang="en-US"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46B26A"/>
                </a:solidFill>
                <a:latin typeface="Times New Roman" panose="02020603050405020304" pitchFamily="18" charset="0"/>
                <a:ea typeface="黑体" panose="02010609060101010101" pitchFamily="49" charset="-122"/>
                <a:cs typeface="Times New Roman" panose="02020603050405020304" pitchFamily="18" charset="0"/>
              </a:rPr>
              <a:t>含</a:t>
            </a:r>
            <a:r>
              <a:rPr lang="zh-CN" altLang="zh-CN" b="1">
                <a:solidFill>
                  <a:srgbClr val="46B26A"/>
                </a:solidFill>
                <a:latin typeface="Times New Roman" panose="02020603050405020304" pitchFamily="18" charset="0"/>
                <a:ea typeface="黑体" panose="02010609060101010101" pitchFamily="49" charset="-122"/>
                <a:cs typeface="Times New Roman" panose="02020603050405020304" pitchFamily="18" charset="0"/>
              </a:rPr>
              <a:t>硫物质之间的转化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相同价态的不同含硫化合物间的转化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：一般通过与酸、碱等反应实现。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20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NaHSO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Na</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3.eps" descr="id:2147491833;FounderCES"/>
          <p:cNvPicPr/>
          <p:nvPr/>
        </p:nvPicPr>
        <p:blipFill>
          <a:blip r:embed="rId1"/>
          <a:stretch>
            <a:fillRect/>
          </a:stretch>
        </p:blipFill>
        <p:spPr>
          <a:xfrm>
            <a:off x="533338" y="908720"/>
            <a:ext cx="1025364" cy="360128"/>
          </a:xfrm>
          <a:prstGeom prst="rect">
            <a:avLst/>
          </a:prstGeom>
        </p:spPr>
      </p:pic>
      <p:pic>
        <p:nvPicPr>
          <p:cNvPr id="4" name="图片 3"/>
          <p:cNvPicPr/>
          <p:nvPr/>
        </p:nvPicPr>
        <p:blipFill>
          <a:blip r:embed="rId2"/>
          <a:stretch>
            <a:fillRect/>
          </a:stretch>
        </p:blipFill>
        <p:spPr>
          <a:xfrm>
            <a:off x="5951190" y="1969198"/>
            <a:ext cx="1606341" cy="748091"/>
          </a:xfrm>
          <a:prstGeom prst="rect">
            <a:avLst/>
          </a:prstGeom>
        </p:spPr>
      </p:pic>
      <p:pic>
        <p:nvPicPr>
          <p:cNvPr id="5" name="图片 4"/>
          <p:cNvPicPr/>
          <p:nvPr/>
        </p:nvPicPr>
        <p:blipFill>
          <a:blip r:embed="rId3"/>
          <a:stretch>
            <a:fillRect/>
          </a:stretch>
        </p:blipFill>
        <p:spPr>
          <a:xfrm>
            <a:off x="1135551" y="1969198"/>
            <a:ext cx="718205" cy="811730"/>
          </a:xfrm>
          <a:prstGeom prst="rect">
            <a:avLst/>
          </a:prstGeom>
        </p:spPr>
      </p:pic>
      <p:pic>
        <p:nvPicPr>
          <p:cNvPr id="7" name="图片 6"/>
          <p:cNvPicPr/>
          <p:nvPr/>
        </p:nvPicPr>
        <p:blipFill>
          <a:blip r:embed="rId2"/>
          <a:stretch>
            <a:fillRect/>
          </a:stretch>
        </p:blipFill>
        <p:spPr>
          <a:xfrm>
            <a:off x="2972984" y="2001232"/>
            <a:ext cx="1674204" cy="779696"/>
          </a:xfrm>
          <a:prstGeom prst="rect">
            <a:avLst/>
          </a:prstGeom>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stretch>
            <a:fillRect/>
          </a:stretch>
        </p:blipFill>
        <p:spPr>
          <a:xfrm>
            <a:off x="399764" y="5877272"/>
            <a:ext cx="384102" cy="342900"/>
          </a:xfrm>
          <a:prstGeom prst="rect">
            <a:avLst/>
          </a:prstGeom>
        </p:spPr>
      </p:pic>
      <p:pic>
        <p:nvPicPr>
          <p:cNvPr id="6" name="图片 5"/>
          <p:cNvPicPr>
            <a:picLocks noChangeAspect="1"/>
          </p:cNvPicPr>
          <p:nvPr/>
        </p:nvPicPr>
        <p:blipFill>
          <a:blip r:embed="rId1"/>
          <a:stretch>
            <a:fillRect/>
          </a:stretch>
        </p:blipFill>
        <p:spPr>
          <a:xfrm>
            <a:off x="10830482" y="5094875"/>
            <a:ext cx="936104" cy="342900"/>
          </a:xfrm>
          <a:prstGeom prst="rect">
            <a:avLst/>
          </a:prstGeom>
        </p:spPr>
      </p:pic>
      <p:pic>
        <p:nvPicPr>
          <p:cNvPr id="5" name="图片 4"/>
          <p:cNvPicPr>
            <a:picLocks noChangeAspect="1"/>
          </p:cNvPicPr>
          <p:nvPr/>
        </p:nvPicPr>
        <p:blipFill>
          <a:blip r:embed="rId1"/>
          <a:stretch>
            <a:fillRect/>
          </a:stretch>
        </p:blipFill>
        <p:spPr>
          <a:xfrm>
            <a:off x="4439022" y="2565671"/>
            <a:ext cx="1296144" cy="342900"/>
          </a:xfrm>
          <a:prstGeom prst="rect">
            <a:avLst/>
          </a:prstGeom>
        </p:spPr>
      </p:pic>
      <p:pic>
        <p:nvPicPr>
          <p:cNvPr id="4" name="图片 3"/>
          <p:cNvPicPr>
            <a:picLocks noChangeAspect="1"/>
          </p:cNvPicPr>
          <p:nvPr/>
        </p:nvPicPr>
        <p:blipFill>
          <a:blip r:embed="rId1"/>
          <a:stretch>
            <a:fillRect/>
          </a:stretch>
        </p:blipFill>
        <p:spPr>
          <a:xfrm>
            <a:off x="2926854" y="1484784"/>
            <a:ext cx="3672408" cy="342900"/>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696559"/>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不同价态的含硫物质间通过氧化还原反应实现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：硫及其化合物发生氧化还原反应时，其化合价一般</a:t>
                </a:r>
                <a:r>
                  <a:rPr lang="zh-CN" altLang="zh-CN" b="1">
                    <a:latin typeface="Times New Roman" panose="02020603050405020304" pitchFamily="18" charset="0"/>
                    <a:ea typeface="宋体" panose="02010600030101010101" pitchFamily="2" charset="-122"/>
                    <a:cs typeface="Times New Roman" panose="02020603050405020304" pitchFamily="18" charset="0"/>
                  </a:rPr>
                  <a:t>升高或降低到其相邻的价态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，即台阶式升降，如下图所示。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）当硫元素的高价态物质与低价态物质反应时，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般</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生成中间价态物质，即发生</a:t>
                </a:r>
                <a:r>
                  <a:rPr lang="zh-CN" altLang="zh-CN" b="1">
                    <a:latin typeface="Times New Roman" panose="02020603050405020304" pitchFamily="18" charset="0"/>
                    <a:ea typeface="宋体" panose="02010600030101010101" pitchFamily="2" charset="-122"/>
                    <a:cs typeface="Times New Roman" panose="02020603050405020304" pitchFamily="18" charset="0"/>
                  </a:rPr>
                  <a:t>归中反应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，化合价只靠</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近</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交叉。如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endPar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3S</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）中间价态的含硫物质发生氧化还原反应时化合价有升又有降，即发生</a:t>
                </a:r>
                <a:r>
                  <a:rPr lang="zh-CN" altLang="zh-CN" b="1">
                    <a:latin typeface="Times New Roman" panose="02020603050405020304" pitchFamily="18" charset="0"/>
                    <a:ea typeface="宋体" panose="02010600030101010101" pitchFamily="2" charset="-122"/>
                    <a:cs typeface="Times New Roman" panose="02020603050405020304" pitchFamily="18" charset="0"/>
                  </a:rPr>
                  <a:t>歧化反应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14:m>
                  <m:oMath xmlns:m="http://schemas.openxmlformats.org/officeDocument/2006/math">
                    <m:limUpp>
                      <m:limUp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Up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𝐒</m:t>
                        </m:r>
                      </m:e>
                      <m:li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lim>
                    </m:limUp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6NaOH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limUpp>
                      <m:limUp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Up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𝐒</m:t>
                        </m:r>
                      </m:e>
                      <m:lim>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lim>
                    </m:limUp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limUpp>
                      <m:limUp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Up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𝐒</m:t>
                        </m:r>
                      </m:e>
                      <m:lim>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lim>
                    </m:limUpp>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696559"/>
              </a:xfrm>
              <a:blipFill rotWithShape="1">
                <a:blip r:embed="rId2"/>
                <a:stretch>
                  <a:fillRect l="-2" t="-11" r="1" b="-7469"/>
                </a:stretch>
              </a:blipFill>
            </p:spPr>
            <p:txBody>
              <a:bodyPr/>
              <a:lstStyle/>
              <a:p>
                <a:r>
                  <a:rPr lang="zh-CN" altLang="en-US">
                    <a:noFill/>
                  </a:rPr>
                  <a:t> </a:t>
                </a:r>
              </a:p>
            </p:txBody>
          </p:sp>
        </mc:Fallback>
      </mc:AlternateContent>
      <p:pic>
        <p:nvPicPr>
          <p:cNvPr id="3" name="ch04.jpg" descr="id:2147491840;FounderCES"/>
          <p:cNvPicPr/>
          <p:nvPr/>
        </p:nvPicPr>
        <p:blipFill>
          <a:blip r:embed="rId3"/>
          <a:stretch>
            <a:fillRect/>
          </a:stretch>
        </p:blipFill>
        <p:spPr>
          <a:xfrm>
            <a:off x="8073926" y="2060848"/>
            <a:ext cx="3786513" cy="1944216"/>
          </a:xfrm>
          <a:prstGeom prst="rect">
            <a:avLst/>
          </a:prstGeom>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重庆市第十一中学校高一月考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）物质类别和核心元素的价态是学习元素及其化合物性质的重要认识视角。如图是某元素的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价类二维图</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，其中单质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是黄色固体，</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均为正盐，且焰色都是黄色。下列说法不正确的是（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与少量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反应可以生成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溶液可以鉴别</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的溶液</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的浓溶液可用铝槽车运输</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能使品红溶液褪色</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y35-13.jpg" descr="id:2147491854;FounderCES"/>
          <p:cNvPicPr/>
          <p:nvPr/>
        </p:nvPicPr>
        <p:blipFill>
          <a:blip r:embed="rId1"/>
          <a:stretch>
            <a:fillRect/>
          </a:stretch>
        </p:blipFill>
        <p:spPr>
          <a:xfrm>
            <a:off x="6103777" y="2564904"/>
            <a:ext cx="4020775" cy="2736304"/>
          </a:xfrm>
          <a:prstGeom prst="rect">
            <a:avLst/>
          </a:prstGeom>
        </p:spPr>
      </p:pic>
      <p:pic>
        <p:nvPicPr>
          <p:cNvPr id="4" name="24典例3.eps" descr="id:2147491847;FounderCES"/>
          <p:cNvPicPr/>
          <p:nvPr/>
        </p:nvPicPr>
        <p:blipFill>
          <a:blip r:embed="rId2"/>
          <a:stretch>
            <a:fillRect/>
          </a:stretch>
        </p:blipFill>
        <p:spPr>
          <a:xfrm>
            <a:off x="439654" y="874216"/>
            <a:ext cx="1335072" cy="430615"/>
          </a:xfrm>
          <a:prstGeom prst="rect">
            <a:avLst/>
          </a:prstGeom>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单</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是黄色固体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均为正盐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且焰色都是黄色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为钠盐。由图可知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是硫酸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是硫酸钠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是亚硫酸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是亚硫酸钠。硫化氢与少量氧气反应可生成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亚硫酸钠和硫酸钠均能与氯化钡反应生成白色沉淀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故不能用氯化钡溶液鉴别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常温下铝在浓硫酸中钝化</a:t>
            </a:r>
            <a:r>
              <a:rPr lang="zh-CN" altLang="zh-CN" b="1" u="wavy">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因此浓硫酸可用铝</a:t>
            </a:r>
            <a:r>
              <a:rPr lang="zh-CN" altLang="zh-CN" sz="2300" b="1" u="wavy">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槽车运输</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二氧化硫</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具有漂白性</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能使品红</a:t>
            </a: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液</a:t>
            </a: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褪色</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常</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温下</a:t>
            </a:r>
            <a:r>
              <a:rPr lang="zh-CN"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铁、铝遇浓硫酸、浓硝酸均钝化。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1725;FounderCES"/>
          <p:cNvPicPr/>
          <p:nvPr/>
        </p:nvPicPr>
        <p:blipFill>
          <a:blip r:embed="rId1"/>
          <a:stretch>
            <a:fillRect/>
          </a:stretch>
        </p:blipFill>
        <p:spPr>
          <a:xfrm>
            <a:off x="478581" y="928971"/>
            <a:ext cx="952351" cy="340005"/>
          </a:xfrm>
          <a:prstGeom prst="rect">
            <a:avLst/>
          </a:prstGeom>
        </p:spPr>
      </p:pic>
      <p:pic>
        <p:nvPicPr>
          <p:cNvPr id="4" name="箭头右.eps" descr="id:2147491732;FounderCES"/>
          <p:cNvPicPr/>
          <p:nvPr/>
        </p:nvPicPr>
        <p:blipFill>
          <a:blip r:embed="rId2"/>
          <a:stretch>
            <a:fillRect/>
          </a:stretch>
        </p:blipFill>
        <p:spPr>
          <a:xfrm>
            <a:off x="1918742" y="3501008"/>
            <a:ext cx="298891" cy="235906"/>
          </a:xfrm>
          <a:prstGeom prst="rect">
            <a:avLst/>
          </a:prstGeom>
        </p:spPr>
      </p:pic>
      <p:pic>
        <p:nvPicPr>
          <p:cNvPr id="6" name="图片 5"/>
          <p:cNvPicPr>
            <a:picLocks noChangeAspect="1"/>
          </p:cNvPicPr>
          <p:nvPr/>
        </p:nvPicPr>
        <p:blipFill>
          <a:blip r:embed="rId3"/>
          <a:stretch>
            <a:fillRect/>
          </a:stretch>
        </p:blipFill>
        <p:spPr>
          <a:xfrm>
            <a:off x="384913" y="4751857"/>
            <a:ext cx="1046020" cy="423292"/>
          </a:xfrm>
          <a:prstGeom prst="rect">
            <a:avLst/>
          </a:prstGeom>
        </p:spPr>
      </p:pic>
      <p:sp>
        <p:nvSpPr>
          <p:cNvPr id="7" name="内容占位符 1"/>
          <p:cNvSpPr txBox="1"/>
          <p:nvPr/>
        </p:nvSpPr>
        <p:spPr bwMode="auto">
          <a:xfrm>
            <a:off x="1342678" y="4589754"/>
            <a:ext cx="10504024"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endParaRPr lang="zh-CN" altLang="en-US" dirty="0"/>
          </a:p>
        </p:txBody>
      </p:sp>
      <p:pic>
        <p:nvPicPr>
          <p:cNvPr id="8" name="cy35-13.jpg" descr="id:2147491854;FounderCES"/>
          <p:cNvPicPr/>
          <p:nvPr/>
        </p:nvPicPr>
        <p:blipFill>
          <a:blip r:embed="rId4"/>
          <a:stretch>
            <a:fillRect/>
          </a:stretch>
        </p:blipFill>
        <p:spPr>
          <a:xfrm>
            <a:off x="6455246" y="3664852"/>
            <a:ext cx="3597536" cy="244827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80660"/>
            <a:ext cx="11485848" cy="1684244"/>
          </a:xfrm>
          <a:solidFill>
            <a:srgbClr val="E3F2E7"/>
          </a:solidFill>
        </p:spPr>
        <p:txBody>
          <a:bodyPr/>
          <a:lstStyle/>
          <a:p>
            <a:pPr algn="ctr" hangingPunct="0">
              <a:spcAft>
                <a:spcPts val="0"/>
              </a:spcAft>
            </a:pPr>
            <a:r>
              <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同价态硫元素互相转化的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三原则一特殊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三原则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邻位价态原则、邻价不氧化还原原则、归中原则。</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一特殊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当遇到强氧化剂或强还原剂时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硫元素的化合价可能发生</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跳位</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变化。</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顿有所悟.eps" descr="id:2147491882;FounderCES"/>
          <p:cNvPicPr/>
          <p:nvPr/>
        </p:nvPicPr>
        <p:blipFill>
          <a:blip r:embed="rId1"/>
          <a:stretch>
            <a:fillRect/>
          </a:stretch>
        </p:blipFill>
        <p:spPr>
          <a:xfrm>
            <a:off x="478582" y="988504"/>
            <a:ext cx="1993898" cy="43751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2350790" y="1469085"/>
            <a:ext cx="1224136" cy="342900"/>
          </a:xfrm>
          <a:prstGeom prst="rect">
            <a:avLst/>
          </a:prstGeom>
        </p:spPr>
      </p:pic>
      <p:sp>
        <p:nvSpPr>
          <p:cNvPr id="2" name="内容占位符 1"/>
          <p:cNvSpPr>
            <a:spLocks noGrp="1"/>
          </p:cNvSpPr>
          <p:nvPr>
            <p:ph idx="1"/>
          </p:nvPr>
        </p:nvSpPr>
        <p:spPr>
          <a:xfrm>
            <a:off x="360854" y="746120"/>
            <a:ext cx="11485848" cy="1754326"/>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）化学性质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硫的化学性质</a:t>
            </a:r>
            <a:r>
              <a:rPr lang="zh-CN" altLang="zh-CN" b="1">
                <a:latin typeface="Times New Roman" panose="02020603050405020304" pitchFamily="18" charset="0"/>
                <a:ea typeface="宋体" panose="02010600030101010101" pitchFamily="2" charset="-122"/>
                <a:cs typeface="Times New Roman" panose="02020603050405020304" pitchFamily="18" charset="0"/>
              </a:rPr>
              <a:t>比较活泼</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，能与许多金属单质及非金属单质发生化学反应。反应的化学方程式如下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y35-2.jpg" descr="id:2147491471;FounderCES"/>
          <p:cNvPicPr/>
          <p:nvPr/>
        </p:nvPicPr>
        <p:blipFill>
          <a:blip r:embed="rId2"/>
          <a:stretch>
            <a:fillRect/>
          </a:stretch>
        </p:blipFill>
        <p:spPr>
          <a:xfrm>
            <a:off x="3286894" y="1988840"/>
            <a:ext cx="5328592" cy="4501715"/>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815288"/>
                <a:ext cx="11485848" cy="4481830"/>
              </a:xfrm>
              <a:solidFill>
                <a:srgbClr val="E3F2E7"/>
              </a:solidFill>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硫在一定条件下与大多数金属反应生成相应的金属硫化物</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与变价金属反应生成其低价金属硫化物。</a:t>
                </a:r>
                <a:endPar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硫与氧气反应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不论氧气是否足量、浓度如何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其一步反应都只能生成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不能生成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硫可与热的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溶液反应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6NaOH</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可以清洗试管壁残留的硫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硫与汞常温下发生反应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HgS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可以用来去除洒落的汞。</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815288"/>
                <a:ext cx="11485848" cy="4481830"/>
              </a:xfrm>
              <a:blipFill rotWithShape="1">
                <a:blip r:embed="rId1"/>
                <a:stretch>
                  <a:fillRect l="-2" t="-13" r="1" b="13"/>
                </a:stretch>
              </a:blipFill>
            </p:spPr>
            <p:txBody>
              <a:bodyPr/>
              <a:lstStyle/>
              <a:p>
                <a:r>
                  <a:rPr lang="zh-CN" altLang="en-US">
                    <a:noFill/>
                  </a:rPr>
                  <a:t> </a:t>
                </a:r>
              </a:p>
            </p:txBody>
          </p:sp>
        </mc:Fallback>
      </mc:AlternateContent>
      <p:pic>
        <p:nvPicPr>
          <p:cNvPr id="4" name="温馨提示.eps" descr="id:2147491478;FounderCES"/>
          <p:cNvPicPr/>
          <p:nvPr/>
        </p:nvPicPr>
        <p:blipFill>
          <a:blip r:embed="rId2"/>
          <a:stretch>
            <a:fillRect/>
          </a:stretch>
        </p:blipFill>
        <p:spPr>
          <a:xfrm>
            <a:off x="550590" y="977888"/>
            <a:ext cx="2016224" cy="396398"/>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二氧化硫的性质与用途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）物理性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nvGraphicFramePr>
        <p:xfrm>
          <a:off x="478582" y="1988840"/>
          <a:ext cx="11368122" cy="1097280"/>
        </p:xfrm>
        <a:graphic>
          <a:graphicData uri="http://schemas.openxmlformats.org/drawingml/2006/table">
            <a:tbl>
              <a:tblPr firstRow="1" firstCol="1" bandRow="1"/>
              <a:tblGrid>
                <a:gridCol w="1894687"/>
                <a:gridCol w="1894687"/>
                <a:gridCol w="1894687"/>
                <a:gridCol w="1894687"/>
                <a:gridCol w="1894687"/>
                <a:gridCol w="1894687"/>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颜色</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状态</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气味</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密度</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溶解性</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毒性</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无色</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气体</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刺激性气味</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比空气大</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易溶于水</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有毒</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8390836" y="4307488"/>
            <a:ext cx="2456898" cy="342900"/>
          </a:xfrm>
          <a:prstGeom prst="rect">
            <a:avLst/>
          </a:prstGeom>
        </p:spPr>
      </p:pic>
      <p:sp>
        <p:nvSpPr>
          <p:cNvPr id="2" name="内容占位符 1"/>
          <p:cNvSpPr>
            <a:spLocks noGrp="1"/>
          </p:cNvSpPr>
          <p:nvPr>
            <p:ph idx="1"/>
          </p:nvPr>
        </p:nvSpPr>
        <p:spPr>
          <a:xfrm>
            <a:off x="360854" y="746120"/>
            <a:ext cx="11485848" cy="57624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y35-3.jpg" descr="id:2147491493;FounderCES"/>
          <p:cNvPicPr/>
          <p:nvPr/>
        </p:nvPicPr>
        <p:blipFill>
          <a:blip r:embed="rId2"/>
          <a:stretch>
            <a:fillRect/>
          </a:stretch>
        </p:blipFill>
        <p:spPr>
          <a:xfrm>
            <a:off x="2710830" y="1412776"/>
            <a:ext cx="6552728" cy="2580565"/>
          </a:xfrm>
          <a:prstGeom prst="rect">
            <a:avLst/>
          </a:prstGeom>
        </p:spPr>
      </p:pic>
      <p:sp>
        <p:nvSpPr>
          <p:cNvPr id="4" name="内容占位符 1"/>
          <p:cNvSpPr txBox="1"/>
          <p:nvPr/>
        </p:nvSpPr>
        <p:spPr bwMode="auto">
          <a:xfrm>
            <a:off x="360854" y="4134595"/>
            <a:ext cx="11485848"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漂白性：</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能与某些有色物质（</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如品红溶液</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）反应生成</a:t>
            </a:r>
            <a:r>
              <a:rPr lang="zh-CN" altLang="zh-CN" b="1" smtClean="0">
                <a:latin typeface="Times New Roman" panose="02020603050405020304" pitchFamily="18" charset="0"/>
                <a:ea typeface="宋体" panose="02010600030101010101" pitchFamily="2" charset="-122"/>
                <a:cs typeface="Times New Roman" panose="02020603050405020304" pitchFamily="18" charset="0"/>
              </a:rPr>
              <a:t>不稳定的无色物质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。这些无色物质加热或久置后，容易分解而使有色物质恢复为原来的颜色。</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200000"/>
              </a:lnSpc>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3"/>
          <a:stretch>
            <a:fillRect/>
          </a:stretch>
        </p:blipFill>
        <p:spPr>
          <a:xfrm>
            <a:off x="3765072" y="5358730"/>
            <a:ext cx="1203356" cy="806574"/>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9008</Words>
  <Application>WPS 演示</Application>
  <PresentationFormat>自定义</PresentationFormat>
  <Paragraphs>717</Paragraphs>
  <Slides>57</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57</vt:i4>
      </vt:variant>
    </vt:vector>
  </HeadingPairs>
  <TitlesOfParts>
    <vt:vector size="69" baseType="lpstr">
      <vt:lpstr>Arial</vt:lpstr>
      <vt:lpstr>宋体</vt:lpstr>
      <vt:lpstr>Wingdings</vt:lpstr>
      <vt:lpstr>Times New Roman</vt:lpstr>
      <vt:lpstr>楷体</vt:lpstr>
      <vt:lpstr>微软雅黑</vt:lpstr>
      <vt:lpstr>黑体</vt:lpstr>
      <vt:lpstr>仿宋</vt:lpstr>
      <vt:lpstr>Cambria Math</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zyy</cp:lastModifiedBy>
  <cp:revision>449</cp:revision>
  <dcterms:created xsi:type="dcterms:W3CDTF">2020-11-06T05:24:00Z</dcterms:created>
  <dcterms:modified xsi:type="dcterms:W3CDTF">2025-10-21T02:54:35Z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2052-12.1.0.23125</vt:lpwstr>
  </property>
  <property fmtid="{D5CDD505-2E9C-101B-9397-08002B2CF9AE}" pid="3" name="ICV">
    <vt:lpwstr>D035D93A74D143C6808A177AB8E27E80_12</vt:lpwstr>
  </property>
</Properties>
</file>